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5" r:id="rId1"/>
  </p:sldMasterIdLst>
  <p:notesMasterIdLst>
    <p:notesMasterId r:id="rId22"/>
  </p:notesMasterIdLst>
  <p:sldIdLst>
    <p:sldId id="256" r:id="rId2"/>
    <p:sldId id="258" r:id="rId3"/>
    <p:sldId id="257" r:id="rId4"/>
    <p:sldId id="261" r:id="rId5"/>
    <p:sldId id="262" r:id="rId6"/>
    <p:sldId id="264" r:id="rId7"/>
    <p:sldId id="265" r:id="rId8"/>
    <p:sldId id="266" r:id="rId9"/>
    <p:sldId id="268" r:id="rId10"/>
    <p:sldId id="269" r:id="rId11"/>
    <p:sldId id="270" r:id="rId12"/>
    <p:sldId id="271" r:id="rId13"/>
    <p:sldId id="272" r:id="rId14"/>
    <p:sldId id="273" r:id="rId15"/>
    <p:sldId id="274" r:id="rId16"/>
    <p:sldId id="280" r:id="rId17"/>
    <p:sldId id="275" r:id="rId18"/>
    <p:sldId id="282" r:id="rId19"/>
    <p:sldId id="284" r:id="rId20"/>
    <p:sldId id="285" r:id="rId21"/>
  </p:sldIdLst>
  <p:sldSz cx="9144000" cy="6858000" type="screen4x3"/>
  <p:notesSz cx="7010400" cy="9296400"/>
  <p:embeddedFontLst>
    <p:embeddedFont>
      <p:font typeface="Open Sans SemiBold" panose="020B0706030804020204" pitchFamily="34" charset="0"/>
      <p:regular r:id="rId23"/>
      <p:bold r:id="rId24"/>
      <p:italic r:id="rId25"/>
      <p:boldItalic r:id="rId26"/>
    </p:embeddedFont>
    <p:embeddedFont>
      <p:font typeface="Tw Cen MT" panose="020B0602020104020603" pitchFamily="34" charset="0"/>
      <p:regular r:id="rId27"/>
      <p:bold r:id="rId28"/>
      <p:italic r:id="rId29"/>
      <p:boldItalic r:id="rId30"/>
    </p:embeddedFont>
    <p:embeddedFont>
      <p:font typeface="Tw Cen MT Condensed" panose="020B0606020104020203" pitchFamily="34" charset="0"/>
      <p:regular r:id="rId31"/>
      <p:bold r:id="rId32"/>
    </p:embeddedFont>
    <p:embeddedFont>
      <p:font typeface="Wingdings 3" panose="05040102010807070707" pitchFamily="18" charset="2"/>
      <p:regular r:id="rId3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76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svg"/></Relationships>
</file>

<file path=ppt/diagrams/_rels/data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9.png"/><Relationship Id="rId4" Type="http://schemas.openxmlformats.org/officeDocument/2006/relationships/image" Target="../media/image13.svg"/></Relationships>
</file>

<file path=ppt/diagrams/_rels/data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ata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ata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ata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5.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9.png"/><Relationship Id="rId4" Type="http://schemas.openxmlformats.org/officeDocument/2006/relationships/image" Target="../media/image1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0.png"/><Relationship Id="rId7" Type="http://schemas.openxmlformats.org/officeDocument/2006/relationships/image" Target="../media/image3.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4" Type="http://schemas.openxmlformats.org/officeDocument/2006/relationships/image" Target="../media/image3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5.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2CE537-32A9-431E-90AB-FB3A6DD99AD1}"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F55D90DA-466B-4F45-8B8C-482B848C5DAF}">
      <dgm:prSet custT="1"/>
      <dgm:spPr/>
      <dgm:t>
        <a:bodyPr/>
        <a:lstStyle/>
        <a:p>
          <a:pPr>
            <a:lnSpc>
              <a:spcPct val="100000"/>
            </a:lnSpc>
          </a:pPr>
          <a:r>
            <a:rPr lang="en-US" sz="2400" b="1" baseline="0" dirty="0">
              <a:solidFill>
                <a:schemeClr val="bg1"/>
              </a:solidFill>
            </a:rPr>
            <a:t>PA 57 Report</a:t>
          </a:r>
          <a:br>
            <a:rPr lang="en-US" sz="2400" b="1" baseline="0" dirty="0">
              <a:solidFill>
                <a:schemeClr val="bg1"/>
              </a:solidFill>
            </a:rPr>
          </a:br>
          <a:r>
            <a:rPr lang="en-US" sz="2400" b="1" baseline="0" dirty="0">
              <a:solidFill>
                <a:schemeClr val="bg1"/>
              </a:solidFill>
            </a:rPr>
            <a:t>Informational Meeting</a:t>
          </a:r>
          <a:br>
            <a:rPr lang="en-US" sz="2400" b="1" baseline="0" dirty="0">
              <a:solidFill>
                <a:schemeClr val="bg1"/>
              </a:solidFill>
            </a:rPr>
          </a:br>
          <a:r>
            <a:rPr lang="en-US" sz="2400" b="1" baseline="0" dirty="0">
              <a:solidFill>
                <a:schemeClr val="bg1"/>
              </a:solidFill>
            </a:rPr>
            <a:t>Comstock Township </a:t>
          </a:r>
          <a:endParaRPr lang="en-US" sz="2400" dirty="0">
            <a:solidFill>
              <a:schemeClr val="bg1"/>
            </a:solidFill>
          </a:endParaRPr>
        </a:p>
      </dgm:t>
    </dgm:pt>
    <dgm:pt modelId="{CB439FCD-72EB-42E0-8F1F-F665FCE06FA8}" type="parTrans" cxnId="{0AB62B35-8EDE-47DE-98C5-89AF8921F6DC}">
      <dgm:prSet/>
      <dgm:spPr/>
      <dgm:t>
        <a:bodyPr/>
        <a:lstStyle/>
        <a:p>
          <a:endParaRPr lang="en-US"/>
        </a:p>
      </dgm:t>
    </dgm:pt>
    <dgm:pt modelId="{70F2171E-C1CC-4FE7-8F9C-BBDBB1AA3358}" type="sibTrans" cxnId="{0AB62B35-8EDE-47DE-98C5-89AF8921F6DC}">
      <dgm:prSet/>
      <dgm:spPr/>
      <dgm:t>
        <a:bodyPr/>
        <a:lstStyle/>
        <a:p>
          <a:pPr>
            <a:lnSpc>
              <a:spcPct val="100000"/>
            </a:lnSpc>
          </a:pPr>
          <a:endParaRPr lang="en-US"/>
        </a:p>
      </dgm:t>
    </dgm:pt>
    <dgm:pt modelId="{4489AD5C-D04F-4EB4-BA3F-9981091AE999}">
      <dgm:prSet custT="1"/>
      <dgm:spPr/>
      <dgm:t>
        <a:bodyPr/>
        <a:lstStyle/>
        <a:p>
          <a:pPr>
            <a:lnSpc>
              <a:spcPct val="100000"/>
            </a:lnSpc>
          </a:pPr>
          <a:r>
            <a:rPr lang="en-US" sz="2400" b="1" baseline="0" dirty="0">
              <a:solidFill>
                <a:schemeClr val="bg1"/>
              </a:solidFill>
            </a:rPr>
            <a:t>Downtown Development Authority</a:t>
          </a:r>
          <a:br>
            <a:rPr lang="en-US" sz="2400" b="1" baseline="0" dirty="0">
              <a:solidFill>
                <a:schemeClr val="bg1"/>
              </a:solidFill>
            </a:rPr>
          </a:br>
          <a:r>
            <a:rPr lang="en-US" sz="2400" b="1" baseline="0" dirty="0">
              <a:solidFill>
                <a:schemeClr val="bg1"/>
              </a:solidFill>
            </a:rPr>
            <a:t>February 27, 2025</a:t>
          </a:r>
          <a:br>
            <a:rPr lang="en-US" sz="2000" b="1" baseline="0" dirty="0">
              <a:solidFill>
                <a:schemeClr val="bg1"/>
              </a:solidFill>
            </a:rPr>
          </a:br>
          <a:endParaRPr lang="en-US" sz="2000" dirty="0">
            <a:solidFill>
              <a:schemeClr val="bg1"/>
            </a:solidFill>
          </a:endParaRPr>
        </a:p>
      </dgm:t>
    </dgm:pt>
    <dgm:pt modelId="{39E09B5D-62E7-439F-8D74-6D598E4D0830}" type="parTrans" cxnId="{D78E8C83-A558-4788-A9A3-D20EF69270AB}">
      <dgm:prSet/>
      <dgm:spPr/>
      <dgm:t>
        <a:bodyPr/>
        <a:lstStyle/>
        <a:p>
          <a:endParaRPr lang="en-US"/>
        </a:p>
      </dgm:t>
    </dgm:pt>
    <dgm:pt modelId="{C193E9D9-F413-4CE4-B54A-96D38AD99F7C}" type="sibTrans" cxnId="{D78E8C83-A558-4788-A9A3-D20EF69270AB}">
      <dgm:prSet/>
      <dgm:spPr/>
      <dgm:t>
        <a:bodyPr/>
        <a:lstStyle/>
        <a:p>
          <a:endParaRPr lang="en-US"/>
        </a:p>
      </dgm:t>
    </dgm:pt>
    <dgm:pt modelId="{7BC9BC21-4616-4BA1-AA05-8936E59867F1}" type="pres">
      <dgm:prSet presAssocID="{AF2CE537-32A9-431E-90AB-FB3A6DD99AD1}" presName="root" presStyleCnt="0">
        <dgm:presLayoutVars>
          <dgm:dir/>
          <dgm:resizeHandles val="exact"/>
        </dgm:presLayoutVars>
      </dgm:prSet>
      <dgm:spPr/>
    </dgm:pt>
    <dgm:pt modelId="{056CEAD7-4AA7-4016-9E44-57667A1F10C5}" type="pres">
      <dgm:prSet presAssocID="{AF2CE537-32A9-431E-90AB-FB3A6DD99AD1}" presName="container" presStyleCnt="0">
        <dgm:presLayoutVars>
          <dgm:dir/>
          <dgm:resizeHandles val="exact"/>
        </dgm:presLayoutVars>
      </dgm:prSet>
      <dgm:spPr/>
    </dgm:pt>
    <dgm:pt modelId="{087D4DCA-6A0F-44A1-8848-9317B65C1075}" type="pres">
      <dgm:prSet presAssocID="{F55D90DA-466B-4F45-8B8C-482B848C5DAF}" presName="compNode" presStyleCnt="0"/>
      <dgm:spPr/>
    </dgm:pt>
    <dgm:pt modelId="{CA550B87-F319-4B46-972B-1C2D70401D2E}" type="pres">
      <dgm:prSet presAssocID="{F55D90DA-466B-4F45-8B8C-482B848C5DAF}" presName="iconBgRect" presStyleLbl="bgShp" presStyleIdx="0" presStyleCnt="2"/>
      <dgm:spPr/>
    </dgm:pt>
    <dgm:pt modelId="{311442FF-E22B-417D-8B01-3C1A9CA2F836}" type="pres">
      <dgm:prSet presAssocID="{F55D90DA-466B-4F45-8B8C-482B848C5DA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eeting"/>
        </a:ext>
      </dgm:extLst>
    </dgm:pt>
    <dgm:pt modelId="{65A185AF-7878-4A4F-A61C-84E1C57B242E}" type="pres">
      <dgm:prSet presAssocID="{F55D90DA-466B-4F45-8B8C-482B848C5DAF}" presName="spaceRect" presStyleCnt="0"/>
      <dgm:spPr/>
    </dgm:pt>
    <dgm:pt modelId="{CA96D8E0-D5E4-4336-B94E-3D5099BB15C8}" type="pres">
      <dgm:prSet presAssocID="{F55D90DA-466B-4F45-8B8C-482B848C5DAF}" presName="textRect" presStyleLbl="revTx" presStyleIdx="0" presStyleCnt="2">
        <dgm:presLayoutVars>
          <dgm:chMax val="1"/>
          <dgm:chPref val="1"/>
        </dgm:presLayoutVars>
      </dgm:prSet>
      <dgm:spPr/>
    </dgm:pt>
    <dgm:pt modelId="{F1C33F7D-79BA-4C59-92B3-6BCB36E88716}" type="pres">
      <dgm:prSet presAssocID="{70F2171E-C1CC-4FE7-8F9C-BBDBB1AA3358}" presName="sibTrans" presStyleLbl="sibTrans2D1" presStyleIdx="0" presStyleCnt="0"/>
      <dgm:spPr/>
    </dgm:pt>
    <dgm:pt modelId="{15AB1788-04A4-45FB-9E55-001B183D7917}" type="pres">
      <dgm:prSet presAssocID="{4489AD5C-D04F-4EB4-BA3F-9981091AE999}" presName="compNode" presStyleCnt="0"/>
      <dgm:spPr/>
    </dgm:pt>
    <dgm:pt modelId="{B830FDE3-8684-4899-9647-32A3A54E33DF}" type="pres">
      <dgm:prSet presAssocID="{4489AD5C-D04F-4EB4-BA3F-9981091AE999}" presName="iconBgRect" presStyleLbl="bgShp" presStyleIdx="1" presStyleCnt="2"/>
      <dgm:spPr/>
    </dgm:pt>
    <dgm:pt modelId="{4C7EEC52-2495-4E89-A2CE-0D953D713692}" type="pres">
      <dgm:prSet presAssocID="{4489AD5C-D04F-4EB4-BA3F-9981091AE99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ity"/>
        </a:ext>
      </dgm:extLst>
    </dgm:pt>
    <dgm:pt modelId="{69EB80DD-B261-4E3D-82A1-949516F1BF14}" type="pres">
      <dgm:prSet presAssocID="{4489AD5C-D04F-4EB4-BA3F-9981091AE999}" presName="spaceRect" presStyleCnt="0"/>
      <dgm:spPr/>
    </dgm:pt>
    <dgm:pt modelId="{EADF4F7A-3260-49F5-961A-F7A3DCB554A2}" type="pres">
      <dgm:prSet presAssocID="{4489AD5C-D04F-4EB4-BA3F-9981091AE999}" presName="textRect" presStyleLbl="revTx" presStyleIdx="1" presStyleCnt="2" custScaleY="96898" custLinFactNeighborX="715" custLinFactNeighborY="13478">
        <dgm:presLayoutVars>
          <dgm:chMax val="1"/>
          <dgm:chPref val="1"/>
        </dgm:presLayoutVars>
      </dgm:prSet>
      <dgm:spPr/>
    </dgm:pt>
  </dgm:ptLst>
  <dgm:cxnLst>
    <dgm:cxn modelId="{2CFCD20F-4C11-4CAF-8B87-E93C3D885624}" type="presOf" srcId="{AF2CE537-32A9-431E-90AB-FB3A6DD99AD1}" destId="{7BC9BC21-4616-4BA1-AA05-8936E59867F1}" srcOrd="0" destOrd="0" presId="urn:microsoft.com/office/officeart/2018/2/layout/IconCircleList"/>
    <dgm:cxn modelId="{284CD924-EAE1-484D-9025-EFBF10C4A81D}" type="presOf" srcId="{4489AD5C-D04F-4EB4-BA3F-9981091AE999}" destId="{EADF4F7A-3260-49F5-961A-F7A3DCB554A2}" srcOrd="0" destOrd="0" presId="urn:microsoft.com/office/officeart/2018/2/layout/IconCircleList"/>
    <dgm:cxn modelId="{0AB62B35-8EDE-47DE-98C5-89AF8921F6DC}" srcId="{AF2CE537-32A9-431E-90AB-FB3A6DD99AD1}" destId="{F55D90DA-466B-4F45-8B8C-482B848C5DAF}" srcOrd="0" destOrd="0" parTransId="{CB439FCD-72EB-42E0-8F1F-F665FCE06FA8}" sibTransId="{70F2171E-C1CC-4FE7-8F9C-BBDBB1AA3358}"/>
    <dgm:cxn modelId="{740D8645-23A7-45A6-A7C1-0B42AE9EADE1}" type="presOf" srcId="{70F2171E-C1CC-4FE7-8F9C-BBDBB1AA3358}" destId="{F1C33F7D-79BA-4C59-92B3-6BCB36E88716}" srcOrd="0" destOrd="0" presId="urn:microsoft.com/office/officeart/2018/2/layout/IconCircleList"/>
    <dgm:cxn modelId="{61D5B680-1B8A-4BAC-ACBA-107DB9B4F284}" type="presOf" srcId="{F55D90DA-466B-4F45-8B8C-482B848C5DAF}" destId="{CA96D8E0-D5E4-4336-B94E-3D5099BB15C8}" srcOrd="0" destOrd="0" presId="urn:microsoft.com/office/officeart/2018/2/layout/IconCircleList"/>
    <dgm:cxn modelId="{D78E8C83-A558-4788-A9A3-D20EF69270AB}" srcId="{AF2CE537-32A9-431E-90AB-FB3A6DD99AD1}" destId="{4489AD5C-D04F-4EB4-BA3F-9981091AE999}" srcOrd="1" destOrd="0" parTransId="{39E09B5D-62E7-439F-8D74-6D598E4D0830}" sibTransId="{C193E9D9-F413-4CE4-B54A-96D38AD99F7C}"/>
    <dgm:cxn modelId="{A28A53C3-18AA-4B93-95AF-B4825D6BFECD}" type="presParOf" srcId="{7BC9BC21-4616-4BA1-AA05-8936E59867F1}" destId="{056CEAD7-4AA7-4016-9E44-57667A1F10C5}" srcOrd="0" destOrd="0" presId="urn:microsoft.com/office/officeart/2018/2/layout/IconCircleList"/>
    <dgm:cxn modelId="{A4EADA2D-C1E5-4472-B675-53C089F7D0C2}" type="presParOf" srcId="{056CEAD7-4AA7-4016-9E44-57667A1F10C5}" destId="{087D4DCA-6A0F-44A1-8848-9317B65C1075}" srcOrd="0" destOrd="0" presId="urn:microsoft.com/office/officeart/2018/2/layout/IconCircleList"/>
    <dgm:cxn modelId="{25637F7F-C50A-4D57-9DBF-C6FB2C8516A4}" type="presParOf" srcId="{087D4DCA-6A0F-44A1-8848-9317B65C1075}" destId="{CA550B87-F319-4B46-972B-1C2D70401D2E}" srcOrd="0" destOrd="0" presId="urn:microsoft.com/office/officeart/2018/2/layout/IconCircleList"/>
    <dgm:cxn modelId="{ED21BC1C-8BDC-423D-9392-65982CDD7BE2}" type="presParOf" srcId="{087D4DCA-6A0F-44A1-8848-9317B65C1075}" destId="{311442FF-E22B-417D-8B01-3C1A9CA2F836}" srcOrd="1" destOrd="0" presId="urn:microsoft.com/office/officeart/2018/2/layout/IconCircleList"/>
    <dgm:cxn modelId="{76A2FFEE-6B25-4BFE-A1F9-4FFE58FE6639}" type="presParOf" srcId="{087D4DCA-6A0F-44A1-8848-9317B65C1075}" destId="{65A185AF-7878-4A4F-A61C-84E1C57B242E}" srcOrd="2" destOrd="0" presId="urn:microsoft.com/office/officeart/2018/2/layout/IconCircleList"/>
    <dgm:cxn modelId="{2795D107-F7DF-4368-A4B7-AE6DD425833F}" type="presParOf" srcId="{087D4DCA-6A0F-44A1-8848-9317B65C1075}" destId="{CA96D8E0-D5E4-4336-B94E-3D5099BB15C8}" srcOrd="3" destOrd="0" presId="urn:microsoft.com/office/officeart/2018/2/layout/IconCircleList"/>
    <dgm:cxn modelId="{B9443CD6-31D3-4E24-99FB-6AE53BDAA260}" type="presParOf" srcId="{056CEAD7-4AA7-4016-9E44-57667A1F10C5}" destId="{F1C33F7D-79BA-4C59-92B3-6BCB36E88716}" srcOrd="1" destOrd="0" presId="urn:microsoft.com/office/officeart/2018/2/layout/IconCircleList"/>
    <dgm:cxn modelId="{859B3069-D954-43A1-830E-9298878E302D}" type="presParOf" srcId="{056CEAD7-4AA7-4016-9E44-57667A1F10C5}" destId="{15AB1788-04A4-45FB-9E55-001B183D7917}" srcOrd="2" destOrd="0" presId="urn:microsoft.com/office/officeart/2018/2/layout/IconCircleList"/>
    <dgm:cxn modelId="{B9AAD2D6-DDF5-4B1C-B0FE-B936FD87B304}" type="presParOf" srcId="{15AB1788-04A4-45FB-9E55-001B183D7917}" destId="{B830FDE3-8684-4899-9647-32A3A54E33DF}" srcOrd="0" destOrd="0" presId="urn:microsoft.com/office/officeart/2018/2/layout/IconCircleList"/>
    <dgm:cxn modelId="{96C78CDA-2B2D-435A-8FB5-D1C9E4616C5B}" type="presParOf" srcId="{15AB1788-04A4-45FB-9E55-001B183D7917}" destId="{4C7EEC52-2495-4E89-A2CE-0D953D713692}" srcOrd="1" destOrd="0" presId="urn:microsoft.com/office/officeart/2018/2/layout/IconCircleList"/>
    <dgm:cxn modelId="{0CFB0238-A461-4DC6-8D50-2734FBBCE618}" type="presParOf" srcId="{15AB1788-04A4-45FB-9E55-001B183D7917}" destId="{69EB80DD-B261-4E3D-82A1-949516F1BF14}" srcOrd="2" destOrd="0" presId="urn:microsoft.com/office/officeart/2018/2/layout/IconCircleList"/>
    <dgm:cxn modelId="{2C684430-DBCC-4C0A-BC05-8115B37532CB}" type="presParOf" srcId="{15AB1788-04A4-45FB-9E55-001B183D7917}" destId="{EADF4F7A-3260-49F5-961A-F7A3DCB554A2}"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18DF0E-3078-486F-B44D-3F60F3EAC35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16255CF-0003-4A43-9C76-8B4384FB8D26}">
      <dgm:prSet/>
      <dgm:spPr/>
      <dgm:t>
        <a:bodyPr/>
        <a:lstStyle/>
        <a:p>
          <a:pPr>
            <a:lnSpc>
              <a:spcPct val="100000"/>
            </a:lnSpc>
          </a:pPr>
          <a:r>
            <a:rPr lang="en-US"/>
            <a:t>Reporting Requirements to </a:t>
          </a:r>
          <a:r>
            <a:rPr lang="en-US" i="1"/>
            <a:t>Improve Transparency </a:t>
          </a:r>
          <a:endParaRPr lang="en-US"/>
        </a:p>
      </dgm:t>
    </dgm:pt>
    <dgm:pt modelId="{CDC57D06-6F9D-46A3-AA26-D994B217D420}" type="parTrans" cxnId="{8D4BDAC6-7C48-42AF-B197-333A45BF7B47}">
      <dgm:prSet/>
      <dgm:spPr/>
      <dgm:t>
        <a:bodyPr/>
        <a:lstStyle/>
        <a:p>
          <a:endParaRPr lang="en-US"/>
        </a:p>
      </dgm:t>
    </dgm:pt>
    <dgm:pt modelId="{42ACF212-0574-428C-B883-647119E96658}" type="sibTrans" cxnId="{8D4BDAC6-7C48-42AF-B197-333A45BF7B47}">
      <dgm:prSet/>
      <dgm:spPr/>
      <dgm:t>
        <a:bodyPr/>
        <a:lstStyle/>
        <a:p>
          <a:endParaRPr lang="en-US"/>
        </a:p>
      </dgm:t>
    </dgm:pt>
    <dgm:pt modelId="{570E0B42-5818-413A-83BB-DD6F663F9650}">
      <dgm:prSet custT="1"/>
      <dgm:spPr/>
      <dgm:t>
        <a:bodyPr/>
        <a:lstStyle/>
        <a:p>
          <a:pPr>
            <a:lnSpc>
              <a:spcPct val="100000"/>
            </a:lnSpc>
          </a:pPr>
          <a:r>
            <a:rPr lang="en-US" sz="1600" dirty="0"/>
            <a:t>Maintain DDA Website</a:t>
          </a:r>
        </a:p>
      </dgm:t>
    </dgm:pt>
    <dgm:pt modelId="{3B4F9FCF-A086-452E-B1C9-34D51ABAB7D0}" type="parTrans" cxnId="{3EBCC8BE-5283-4152-8041-3B7CDBDC3D10}">
      <dgm:prSet/>
      <dgm:spPr/>
      <dgm:t>
        <a:bodyPr/>
        <a:lstStyle/>
        <a:p>
          <a:endParaRPr lang="en-US"/>
        </a:p>
      </dgm:t>
    </dgm:pt>
    <dgm:pt modelId="{BF5EF169-FAE2-4115-A96F-4D84134FA88F}" type="sibTrans" cxnId="{3EBCC8BE-5283-4152-8041-3B7CDBDC3D10}">
      <dgm:prSet/>
      <dgm:spPr/>
      <dgm:t>
        <a:bodyPr/>
        <a:lstStyle/>
        <a:p>
          <a:endParaRPr lang="en-US"/>
        </a:p>
      </dgm:t>
    </dgm:pt>
    <dgm:pt modelId="{D5A5AB38-7619-40DF-AB99-49C20296D011}">
      <dgm:prSet/>
      <dgm:spPr/>
      <dgm:t>
        <a:bodyPr/>
        <a:lstStyle/>
        <a:p>
          <a:pPr>
            <a:lnSpc>
              <a:spcPct val="100000"/>
            </a:lnSpc>
          </a:pPr>
          <a:r>
            <a:rPr lang="en-US"/>
            <a:t>Hold Two Public Informational Meetings </a:t>
          </a:r>
        </a:p>
      </dgm:t>
    </dgm:pt>
    <dgm:pt modelId="{13CD1F70-1C56-493E-9A39-F281077B9648}" type="parTrans" cxnId="{CE59C641-1056-4F10-A325-F2FB4404A59D}">
      <dgm:prSet/>
      <dgm:spPr/>
      <dgm:t>
        <a:bodyPr/>
        <a:lstStyle/>
        <a:p>
          <a:endParaRPr lang="en-US"/>
        </a:p>
      </dgm:t>
    </dgm:pt>
    <dgm:pt modelId="{85DB5ACC-03AA-4D83-B90A-B5DB0A5B0AF9}" type="sibTrans" cxnId="{CE59C641-1056-4F10-A325-F2FB4404A59D}">
      <dgm:prSet/>
      <dgm:spPr/>
      <dgm:t>
        <a:bodyPr/>
        <a:lstStyle/>
        <a:p>
          <a:endParaRPr lang="en-US"/>
        </a:p>
      </dgm:t>
    </dgm:pt>
    <dgm:pt modelId="{EA3B3ED8-4D77-492F-B440-42C97DF0DE0B}">
      <dgm:prSet custT="1"/>
      <dgm:spPr/>
      <dgm:t>
        <a:bodyPr/>
        <a:lstStyle/>
        <a:p>
          <a:pPr>
            <a:lnSpc>
              <a:spcPct val="100000"/>
            </a:lnSpc>
          </a:pPr>
          <a:r>
            <a:rPr lang="en-US" sz="1600" dirty="0"/>
            <a:t>Submit Annual Report to State of Michigan</a:t>
          </a:r>
        </a:p>
      </dgm:t>
    </dgm:pt>
    <dgm:pt modelId="{903FB228-B90C-45D9-AC3D-A29F2604F98A}" type="parTrans" cxnId="{68495116-1276-44F1-99FE-1F6F43FCD6CF}">
      <dgm:prSet/>
      <dgm:spPr/>
      <dgm:t>
        <a:bodyPr/>
        <a:lstStyle/>
        <a:p>
          <a:endParaRPr lang="en-US"/>
        </a:p>
      </dgm:t>
    </dgm:pt>
    <dgm:pt modelId="{20F748CC-F55D-402B-A1A4-17CF3F979AD3}" type="sibTrans" cxnId="{68495116-1276-44F1-99FE-1F6F43FCD6CF}">
      <dgm:prSet/>
      <dgm:spPr/>
      <dgm:t>
        <a:bodyPr/>
        <a:lstStyle/>
        <a:p>
          <a:endParaRPr lang="en-US"/>
        </a:p>
      </dgm:t>
    </dgm:pt>
    <dgm:pt modelId="{A8C1571B-2498-487B-B64B-B1F48723F9D8}">
      <dgm:prSet/>
      <dgm:spPr/>
      <dgm:t>
        <a:bodyPr/>
        <a:lstStyle/>
        <a:p>
          <a:pPr>
            <a:lnSpc>
              <a:spcPct val="100000"/>
            </a:lnSpc>
          </a:pPr>
          <a:r>
            <a:rPr lang="en-US"/>
            <a:t>Downtown Development Authorities are required to hold two informational meetings annually for the purpose of informing the public of the goals and direction of the authority, including projects to be undertaken in the coming year.</a:t>
          </a:r>
        </a:p>
      </dgm:t>
    </dgm:pt>
    <dgm:pt modelId="{7590385B-7C76-4488-8752-F2DA930F4A58}" type="parTrans" cxnId="{A5F9C4AB-90C6-4461-867A-D4DA080D36EE}">
      <dgm:prSet/>
      <dgm:spPr/>
      <dgm:t>
        <a:bodyPr/>
        <a:lstStyle/>
        <a:p>
          <a:endParaRPr lang="en-US"/>
        </a:p>
      </dgm:t>
    </dgm:pt>
    <dgm:pt modelId="{FF405CBA-2715-4A75-ACA4-3C616BF342B2}" type="sibTrans" cxnId="{A5F9C4AB-90C6-4461-867A-D4DA080D36EE}">
      <dgm:prSet/>
      <dgm:spPr/>
      <dgm:t>
        <a:bodyPr/>
        <a:lstStyle/>
        <a:p>
          <a:endParaRPr lang="en-US"/>
        </a:p>
      </dgm:t>
    </dgm:pt>
    <dgm:pt modelId="{CEB01B0A-720D-4E86-92B8-445D882D52D6}" type="pres">
      <dgm:prSet presAssocID="{5518DF0E-3078-486F-B44D-3F60F3EAC35D}" presName="root" presStyleCnt="0">
        <dgm:presLayoutVars>
          <dgm:dir/>
          <dgm:resizeHandles val="exact"/>
        </dgm:presLayoutVars>
      </dgm:prSet>
      <dgm:spPr/>
    </dgm:pt>
    <dgm:pt modelId="{0059B28D-FF2F-4562-8844-5A0E428005E3}" type="pres">
      <dgm:prSet presAssocID="{016255CF-0003-4A43-9C76-8B4384FB8D26}" presName="compNode" presStyleCnt="0"/>
      <dgm:spPr/>
    </dgm:pt>
    <dgm:pt modelId="{03B4231D-EF3A-4D0B-ABF0-657B74353D2E}" type="pres">
      <dgm:prSet presAssocID="{016255CF-0003-4A43-9C76-8B4384FB8D26}" presName="bgRect" presStyleLbl="bgShp" presStyleIdx="0" presStyleCnt="3" custLinFactNeighborX="-3014" custLinFactNeighborY="1828"/>
      <dgm:spPr/>
    </dgm:pt>
    <dgm:pt modelId="{62A84F53-69F2-4A9D-93E9-04172A365D4D}" type="pres">
      <dgm:prSet presAssocID="{016255CF-0003-4A43-9C76-8B4384FB8D2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53CE0802-9EDB-42C9-8169-C2DDDC4B6F4A}" type="pres">
      <dgm:prSet presAssocID="{016255CF-0003-4A43-9C76-8B4384FB8D26}" presName="spaceRect" presStyleCnt="0"/>
      <dgm:spPr/>
    </dgm:pt>
    <dgm:pt modelId="{E0D3A6B4-D1B4-40AC-BEAF-FBF1E0BAF128}" type="pres">
      <dgm:prSet presAssocID="{016255CF-0003-4A43-9C76-8B4384FB8D26}" presName="parTx" presStyleLbl="revTx" presStyleIdx="0" presStyleCnt="5">
        <dgm:presLayoutVars>
          <dgm:chMax val="0"/>
          <dgm:chPref val="0"/>
        </dgm:presLayoutVars>
      </dgm:prSet>
      <dgm:spPr/>
    </dgm:pt>
    <dgm:pt modelId="{95AAD272-7CBB-4BD9-82AC-9B0D92CE10BC}" type="pres">
      <dgm:prSet presAssocID="{016255CF-0003-4A43-9C76-8B4384FB8D26}" presName="desTx" presStyleLbl="revTx" presStyleIdx="1" presStyleCnt="5">
        <dgm:presLayoutVars/>
      </dgm:prSet>
      <dgm:spPr/>
    </dgm:pt>
    <dgm:pt modelId="{3A8B892A-379B-484E-9B38-BF35C0ED2A4D}" type="pres">
      <dgm:prSet presAssocID="{42ACF212-0574-428C-B883-647119E96658}" presName="sibTrans" presStyleCnt="0"/>
      <dgm:spPr/>
    </dgm:pt>
    <dgm:pt modelId="{89A719C7-77B3-4A19-BE93-91BC9D1EC398}" type="pres">
      <dgm:prSet presAssocID="{D5A5AB38-7619-40DF-AB99-49C20296D011}" presName="compNode" presStyleCnt="0"/>
      <dgm:spPr/>
    </dgm:pt>
    <dgm:pt modelId="{A7C07CC6-14C8-4633-BF7B-AA86E8C7811B}" type="pres">
      <dgm:prSet presAssocID="{D5A5AB38-7619-40DF-AB99-49C20296D011}" presName="bgRect" presStyleLbl="bgShp" presStyleIdx="1" presStyleCnt="3" custLinFactNeighborX="-200" custLinFactNeighborY="-2897"/>
      <dgm:spPr/>
    </dgm:pt>
    <dgm:pt modelId="{96152411-0D62-4FCF-B39F-DA60E3A74B79}" type="pres">
      <dgm:prSet presAssocID="{D5A5AB38-7619-40DF-AB99-49C20296D01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eting"/>
        </a:ext>
      </dgm:extLst>
    </dgm:pt>
    <dgm:pt modelId="{D68496BC-2DF6-4561-8460-C5DB4D83A1AF}" type="pres">
      <dgm:prSet presAssocID="{D5A5AB38-7619-40DF-AB99-49C20296D011}" presName="spaceRect" presStyleCnt="0"/>
      <dgm:spPr/>
    </dgm:pt>
    <dgm:pt modelId="{0B6FB664-3B89-4DCD-A97C-BD6D23F64459}" type="pres">
      <dgm:prSet presAssocID="{D5A5AB38-7619-40DF-AB99-49C20296D011}" presName="parTx" presStyleLbl="revTx" presStyleIdx="2" presStyleCnt="5">
        <dgm:presLayoutVars>
          <dgm:chMax val="0"/>
          <dgm:chPref val="0"/>
        </dgm:presLayoutVars>
      </dgm:prSet>
      <dgm:spPr/>
    </dgm:pt>
    <dgm:pt modelId="{E4BF804D-473E-4248-A82E-82DF8A51B4AA}" type="pres">
      <dgm:prSet presAssocID="{D5A5AB38-7619-40DF-AB99-49C20296D011}" presName="desTx" presStyleLbl="revTx" presStyleIdx="3" presStyleCnt="5">
        <dgm:presLayoutVars/>
      </dgm:prSet>
      <dgm:spPr/>
    </dgm:pt>
    <dgm:pt modelId="{008443E3-7E3D-47C3-95E5-8EBAF93A2202}" type="pres">
      <dgm:prSet presAssocID="{85DB5ACC-03AA-4D83-B90A-B5DB0A5B0AF9}" presName="sibTrans" presStyleCnt="0"/>
      <dgm:spPr/>
    </dgm:pt>
    <dgm:pt modelId="{87D24B4F-1688-45E9-BA7B-53B22BE0FEF6}" type="pres">
      <dgm:prSet presAssocID="{A8C1571B-2498-487B-B64B-B1F48723F9D8}" presName="compNode" presStyleCnt="0"/>
      <dgm:spPr/>
    </dgm:pt>
    <dgm:pt modelId="{99BDD234-BFCB-4DAB-A45C-31BD9D4FA012}" type="pres">
      <dgm:prSet presAssocID="{A8C1571B-2498-487B-B64B-B1F48723F9D8}" presName="bgRect" presStyleLbl="bgShp" presStyleIdx="2" presStyleCnt="3"/>
      <dgm:spPr/>
    </dgm:pt>
    <dgm:pt modelId="{E31AF674-8593-46C0-930F-17D2A70AD590}" type="pres">
      <dgm:prSet presAssocID="{A8C1571B-2498-487B-B64B-B1F48723F9D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nk"/>
        </a:ext>
      </dgm:extLst>
    </dgm:pt>
    <dgm:pt modelId="{D7AEEB5C-100F-4315-ACAC-4A851C13A24F}" type="pres">
      <dgm:prSet presAssocID="{A8C1571B-2498-487B-B64B-B1F48723F9D8}" presName="spaceRect" presStyleCnt="0"/>
      <dgm:spPr/>
    </dgm:pt>
    <dgm:pt modelId="{F4CE6D78-D907-429A-A635-58AEE9DF36F9}" type="pres">
      <dgm:prSet presAssocID="{A8C1571B-2498-487B-B64B-B1F48723F9D8}" presName="parTx" presStyleLbl="revTx" presStyleIdx="4" presStyleCnt="5">
        <dgm:presLayoutVars>
          <dgm:chMax val="0"/>
          <dgm:chPref val="0"/>
        </dgm:presLayoutVars>
      </dgm:prSet>
      <dgm:spPr/>
    </dgm:pt>
  </dgm:ptLst>
  <dgm:cxnLst>
    <dgm:cxn modelId="{68495116-1276-44F1-99FE-1F6F43FCD6CF}" srcId="{D5A5AB38-7619-40DF-AB99-49C20296D011}" destId="{EA3B3ED8-4D77-492F-B440-42C97DF0DE0B}" srcOrd="0" destOrd="0" parTransId="{903FB228-B90C-45D9-AC3D-A29F2604F98A}" sibTransId="{20F748CC-F55D-402B-A1A4-17CF3F979AD3}"/>
    <dgm:cxn modelId="{BC59251A-EF96-4270-A37A-F22EB25D0731}" type="presOf" srcId="{016255CF-0003-4A43-9C76-8B4384FB8D26}" destId="{E0D3A6B4-D1B4-40AC-BEAF-FBF1E0BAF128}" srcOrd="0" destOrd="0" presId="urn:microsoft.com/office/officeart/2018/2/layout/IconVerticalSolidList"/>
    <dgm:cxn modelId="{CE59C641-1056-4F10-A325-F2FB4404A59D}" srcId="{5518DF0E-3078-486F-B44D-3F60F3EAC35D}" destId="{D5A5AB38-7619-40DF-AB99-49C20296D011}" srcOrd="1" destOrd="0" parTransId="{13CD1F70-1C56-493E-9A39-F281077B9648}" sibTransId="{85DB5ACC-03AA-4D83-B90A-B5DB0A5B0AF9}"/>
    <dgm:cxn modelId="{F3D2B346-A298-4C4E-B270-308966F41096}" type="presOf" srcId="{570E0B42-5818-413A-83BB-DD6F663F9650}" destId="{95AAD272-7CBB-4BD9-82AC-9B0D92CE10BC}" srcOrd="0" destOrd="0" presId="urn:microsoft.com/office/officeart/2018/2/layout/IconVerticalSolidList"/>
    <dgm:cxn modelId="{98C50A6C-13C9-41EC-8DA6-AF3C36252928}" type="presOf" srcId="{5518DF0E-3078-486F-B44D-3F60F3EAC35D}" destId="{CEB01B0A-720D-4E86-92B8-445D882D52D6}" srcOrd="0" destOrd="0" presId="urn:microsoft.com/office/officeart/2018/2/layout/IconVerticalSolidList"/>
    <dgm:cxn modelId="{1B2F3370-9CEA-41E8-9384-CD603EEF63F0}" type="presOf" srcId="{A8C1571B-2498-487B-B64B-B1F48723F9D8}" destId="{F4CE6D78-D907-429A-A635-58AEE9DF36F9}" srcOrd="0" destOrd="0" presId="urn:microsoft.com/office/officeart/2018/2/layout/IconVerticalSolidList"/>
    <dgm:cxn modelId="{C744279C-C6A1-4061-AC93-8CA30EFE1225}" type="presOf" srcId="{EA3B3ED8-4D77-492F-B440-42C97DF0DE0B}" destId="{E4BF804D-473E-4248-A82E-82DF8A51B4AA}" srcOrd="0" destOrd="0" presId="urn:microsoft.com/office/officeart/2018/2/layout/IconVerticalSolidList"/>
    <dgm:cxn modelId="{A5F9C4AB-90C6-4461-867A-D4DA080D36EE}" srcId="{5518DF0E-3078-486F-B44D-3F60F3EAC35D}" destId="{A8C1571B-2498-487B-B64B-B1F48723F9D8}" srcOrd="2" destOrd="0" parTransId="{7590385B-7C76-4488-8752-F2DA930F4A58}" sibTransId="{FF405CBA-2715-4A75-ACA4-3C616BF342B2}"/>
    <dgm:cxn modelId="{3EBCC8BE-5283-4152-8041-3B7CDBDC3D10}" srcId="{016255CF-0003-4A43-9C76-8B4384FB8D26}" destId="{570E0B42-5818-413A-83BB-DD6F663F9650}" srcOrd="0" destOrd="0" parTransId="{3B4F9FCF-A086-452E-B1C9-34D51ABAB7D0}" sibTransId="{BF5EF169-FAE2-4115-A96F-4D84134FA88F}"/>
    <dgm:cxn modelId="{8D4BDAC6-7C48-42AF-B197-333A45BF7B47}" srcId="{5518DF0E-3078-486F-B44D-3F60F3EAC35D}" destId="{016255CF-0003-4A43-9C76-8B4384FB8D26}" srcOrd="0" destOrd="0" parTransId="{CDC57D06-6F9D-46A3-AA26-D994B217D420}" sibTransId="{42ACF212-0574-428C-B883-647119E96658}"/>
    <dgm:cxn modelId="{1F073ACE-5917-48DD-92B5-8FED71B4E972}" type="presOf" srcId="{D5A5AB38-7619-40DF-AB99-49C20296D011}" destId="{0B6FB664-3B89-4DCD-A97C-BD6D23F64459}" srcOrd="0" destOrd="0" presId="urn:microsoft.com/office/officeart/2018/2/layout/IconVerticalSolidList"/>
    <dgm:cxn modelId="{E33678CB-A765-4607-8359-09C3D476FE0C}" type="presParOf" srcId="{CEB01B0A-720D-4E86-92B8-445D882D52D6}" destId="{0059B28D-FF2F-4562-8844-5A0E428005E3}" srcOrd="0" destOrd="0" presId="urn:microsoft.com/office/officeart/2018/2/layout/IconVerticalSolidList"/>
    <dgm:cxn modelId="{C6341AED-1F10-426A-A90F-FED1A7E9661F}" type="presParOf" srcId="{0059B28D-FF2F-4562-8844-5A0E428005E3}" destId="{03B4231D-EF3A-4D0B-ABF0-657B74353D2E}" srcOrd="0" destOrd="0" presId="urn:microsoft.com/office/officeart/2018/2/layout/IconVerticalSolidList"/>
    <dgm:cxn modelId="{CAF954D6-CDFD-4F82-A497-E70EF528FA87}" type="presParOf" srcId="{0059B28D-FF2F-4562-8844-5A0E428005E3}" destId="{62A84F53-69F2-4A9D-93E9-04172A365D4D}" srcOrd="1" destOrd="0" presId="urn:microsoft.com/office/officeart/2018/2/layout/IconVerticalSolidList"/>
    <dgm:cxn modelId="{258EEC29-08DF-4585-9B0A-9F8E223A276C}" type="presParOf" srcId="{0059B28D-FF2F-4562-8844-5A0E428005E3}" destId="{53CE0802-9EDB-42C9-8169-C2DDDC4B6F4A}" srcOrd="2" destOrd="0" presId="urn:microsoft.com/office/officeart/2018/2/layout/IconVerticalSolidList"/>
    <dgm:cxn modelId="{78DE98DC-E911-45FB-9454-EEF57AB89B94}" type="presParOf" srcId="{0059B28D-FF2F-4562-8844-5A0E428005E3}" destId="{E0D3A6B4-D1B4-40AC-BEAF-FBF1E0BAF128}" srcOrd="3" destOrd="0" presId="urn:microsoft.com/office/officeart/2018/2/layout/IconVerticalSolidList"/>
    <dgm:cxn modelId="{0F7C4E6B-7884-4E4E-9822-B7854E2B07C2}" type="presParOf" srcId="{0059B28D-FF2F-4562-8844-5A0E428005E3}" destId="{95AAD272-7CBB-4BD9-82AC-9B0D92CE10BC}" srcOrd="4" destOrd="0" presId="urn:microsoft.com/office/officeart/2018/2/layout/IconVerticalSolidList"/>
    <dgm:cxn modelId="{C436A606-8719-4E9A-B05E-640D7AA247F8}" type="presParOf" srcId="{CEB01B0A-720D-4E86-92B8-445D882D52D6}" destId="{3A8B892A-379B-484E-9B38-BF35C0ED2A4D}" srcOrd="1" destOrd="0" presId="urn:microsoft.com/office/officeart/2018/2/layout/IconVerticalSolidList"/>
    <dgm:cxn modelId="{FBCAFD53-087C-48D2-BF4A-5909CE9FC4E0}" type="presParOf" srcId="{CEB01B0A-720D-4E86-92B8-445D882D52D6}" destId="{89A719C7-77B3-4A19-BE93-91BC9D1EC398}" srcOrd="2" destOrd="0" presId="urn:microsoft.com/office/officeart/2018/2/layout/IconVerticalSolidList"/>
    <dgm:cxn modelId="{8DE49A06-8856-4F90-A0EB-155D42944C4F}" type="presParOf" srcId="{89A719C7-77B3-4A19-BE93-91BC9D1EC398}" destId="{A7C07CC6-14C8-4633-BF7B-AA86E8C7811B}" srcOrd="0" destOrd="0" presId="urn:microsoft.com/office/officeart/2018/2/layout/IconVerticalSolidList"/>
    <dgm:cxn modelId="{F327162A-B23F-4A4A-8B64-CD4D3E354582}" type="presParOf" srcId="{89A719C7-77B3-4A19-BE93-91BC9D1EC398}" destId="{96152411-0D62-4FCF-B39F-DA60E3A74B79}" srcOrd="1" destOrd="0" presId="urn:microsoft.com/office/officeart/2018/2/layout/IconVerticalSolidList"/>
    <dgm:cxn modelId="{3B8A91FA-866A-48A2-A301-70BBE98C9D90}" type="presParOf" srcId="{89A719C7-77B3-4A19-BE93-91BC9D1EC398}" destId="{D68496BC-2DF6-4561-8460-C5DB4D83A1AF}" srcOrd="2" destOrd="0" presId="urn:microsoft.com/office/officeart/2018/2/layout/IconVerticalSolidList"/>
    <dgm:cxn modelId="{B182F8A2-08DA-4552-843C-9AD247436DC2}" type="presParOf" srcId="{89A719C7-77B3-4A19-BE93-91BC9D1EC398}" destId="{0B6FB664-3B89-4DCD-A97C-BD6D23F64459}" srcOrd="3" destOrd="0" presId="urn:microsoft.com/office/officeart/2018/2/layout/IconVerticalSolidList"/>
    <dgm:cxn modelId="{6ED68643-B730-4389-8117-47752CBC4F05}" type="presParOf" srcId="{89A719C7-77B3-4A19-BE93-91BC9D1EC398}" destId="{E4BF804D-473E-4248-A82E-82DF8A51B4AA}" srcOrd="4" destOrd="0" presId="urn:microsoft.com/office/officeart/2018/2/layout/IconVerticalSolidList"/>
    <dgm:cxn modelId="{4A6EFE2F-B8E3-4A3C-BEEB-2632DCAFDD82}" type="presParOf" srcId="{CEB01B0A-720D-4E86-92B8-445D882D52D6}" destId="{008443E3-7E3D-47C3-95E5-8EBAF93A2202}" srcOrd="3" destOrd="0" presId="urn:microsoft.com/office/officeart/2018/2/layout/IconVerticalSolidList"/>
    <dgm:cxn modelId="{2E22F019-C809-4A67-AAB7-A6D99DB04AD2}" type="presParOf" srcId="{CEB01B0A-720D-4E86-92B8-445D882D52D6}" destId="{87D24B4F-1688-45E9-BA7B-53B22BE0FEF6}" srcOrd="4" destOrd="0" presId="urn:microsoft.com/office/officeart/2018/2/layout/IconVerticalSolidList"/>
    <dgm:cxn modelId="{ED88F5F6-A7E7-476E-A81A-D79E58462DEE}" type="presParOf" srcId="{87D24B4F-1688-45E9-BA7B-53B22BE0FEF6}" destId="{99BDD234-BFCB-4DAB-A45C-31BD9D4FA012}" srcOrd="0" destOrd="0" presId="urn:microsoft.com/office/officeart/2018/2/layout/IconVerticalSolidList"/>
    <dgm:cxn modelId="{D9F918AB-B9DC-4DE0-AFF3-BC0AA47318AE}" type="presParOf" srcId="{87D24B4F-1688-45E9-BA7B-53B22BE0FEF6}" destId="{E31AF674-8593-46C0-930F-17D2A70AD590}" srcOrd="1" destOrd="0" presId="urn:microsoft.com/office/officeart/2018/2/layout/IconVerticalSolidList"/>
    <dgm:cxn modelId="{D05F787A-790B-43F1-AFDB-CAEE75BF9C1B}" type="presParOf" srcId="{87D24B4F-1688-45E9-BA7B-53B22BE0FEF6}" destId="{D7AEEB5C-100F-4315-ACAC-4A851C13A24F}" srcOrd="2" destOrd="0" presId="urn:microsoft.com/office/officeart/2018/2/layout/IconVerticalSolidList"/>
    <dgm:cxn modelId="{B2C5EEB4-7537-4708-AA1A-D5B1D7BDD8DA}" type="presParOf" srcId="{87D24B4F-1688-45E9-BA7B-53B22BE0FEF6}" destId="{F4CE6D78-D907-429A-A635-58AEE9DF36F9}"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6B3FF8-5DE8-408B-B910-E3ADEED4665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FD7D5CC-149A-4249-9325-4643A373C2D1}">
      <dgm:prSet/>
      <dgm:spPr/>
      <dgm:t>
        <a:bodyPr/>
        <a:lstStyle/>
        <a:p>
          <a:pPr>
            <a:lnSpc>
              <a:spcPct val="100000"/>
            </a:lnSpc>
          </a:pPr>
          <a:r>
            <a:rPr lang="en-US"/>
            <a:t>In 2019, the Township created a Downtown Development Authority (DDA). You can find the map of the DDA boundaries below. This district enables the Township to capture property taxes from various taxing jurisdictions through Tax Increment Financing, which can then be utilized for enhancements within the district. The goal is to increase property values, stimulate economic growth, eradicate sources of deterioration, and rejuvenate the area’s vitality.</a:t>
          </a:r>
        </a:p>
      </dgm:t>
    </dgm:pt>
    <dgm:pt modelId="{F3C4B911-596C-4992-836D-BC72860D8C41}" type="parTrans" cxnId="{4529658E-923D-4021-9975-9DACD7AD7390}">
      <dgm:prSet/>
      <dgm:spPr/>
      <dgm:t>
        <a:bodyPr/>
        <a:lstStyle/>
        <a:p>
          <a:endParaRPr lang="en-US"/>
        </a:p>
      </dgm:t>
    </dgm:pt>
    <dgm:pt modelId="{866AB368-619A-4301-A660-BFE19D5476B3}" type="sibTrans" cxnId="{4529658E-923D-4021-9975-9DACD7AD7390}">
      <dgm:prSet/>
      <dgm:spPr/>
      <dgm:t>
        <a:bodyPr/>
        <a:lstStyle/>
        <a:p>
          <a:endParaRPr lang="en-US"/>
        </a:p>
      </dgm:t>
    </dgm:pt>
    <dgm:pt modelId="{61AE98DE-3190-4A84-A637-0CC97CD78B1C}">
      <dgm:prSet/>
      <dgm:spPr/>
      <dgm:t>
        <a:bodyPr/>
        <a:lstStyle/>
        <a:p>
          <a:pPr>
            <a:lnSpc>
              <a:spcPct val="100000"/>
            </a:lnSpc>
          </a:pPr>
          <a:r>
            <a:rPr lang="en-US"/>
            <a:t>2023 Mission Statement: The Comstock Center DDA will aim to provide a friendly and welcoming downtown which will enhance and honor our history while promoting cultural, business and recreational opportunities that attract businesses and residents.</a:t>
          </a:r>
        </a:p>
      </dgm:t>
    </dgm:pt>
    <dgm:pt modelId="{EB35C60E-B9DD-4473-A5BE-8555AAF3FC21}" type="parTrans" cxnId="{FBEE414C-1762-4C4F-8A7F-9DE2F664C2C9}">
      <dgm:prSet/>
      <dgm:spPr/>
      <dgm:t>
        <a:bodyPr/>
        <a:lstStyle/>
        <a:p>
          <a:endParaRPr lang="en-US"/>
        </a:p>
      </dgm:t>
    </dgm:pt>
    <dgm:pt modelId="{3E66EA13-17B1-43CD-ADAF-E8E67E1BD4E2}" type="sibTrans" cxnId="{FBEE414C-1762-4C4F-8A7F-9DE2F664C2C9}">
      <dgm:prSet/>
      <dgm:spPr/>
      <dgm:t>
        <a:bodyPr/>
        <a:lstStyle/>
        <a:p>
          <a:endParaRPr lang="en-US"/>
        </a:p>
      </dgm:t>
    </dgm:pt>
    <dgm:pt modelId="{6B82CEB5-F5C3-4ED4-A44C-4D658F6E6161}" type="pres">
      <dgm:prSet presAssocID="{DC6B3FF8-5DE8-408B-B910-E3ADEED46657}" presName="root" presStyleCnt="0">
        <dgm:presLayoutVars>
          <dgm:dir/>
          <dgm:resizeHandles val="exact"/>
        </dgm:presLayoutVars>
      </dgm:prSet>
      <dgm:spPr/>
    </dgm:pt>
    <dgm:pt modelId="{437E1694-BBA2-422A-9194-CAFC75A84DE6}" type="pres">
      <dgm:prSet presAssocID="{DFD7D5CC-149A-4249-9325-4643A373C2D1}" presName="compNode" presStyleCnt="0"/>
      <dgm:spPr/>
    </dgm:pt>
    <dgm:pt modelId="{27635A85-260B-419F-9F81-674B6E0FE257}" type="pres">
      <dgm:prSet presAssocID="{DFD7D5CC-149A-4249-9325-4643A373C2D1}" presName="bgRect" presStyleLbl="bgShp" presStyleIdx="0" presStyleCnt="2"/>
      <dgm:spPr/>
    </dgm:pt>
    <dgm:pt modelId="{1EDE03DA-A1F2-4599-9F3F-5C9B5F8DA4CD}" type="pres">
      <dgm:prSet presAssocID="{DFD7D5CC-149A-4249-9325-4643A373C2D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k"/>
        </a:ext>
      </dgm:extLst>
    </dgm:pt>
    <dgm:pt modelId="{C1803DC9-2FFB-486E-A861-AFBD4956A503}" type="pres">
      <dgm:prSet presAssocID="{DFD7D5CC-149A-4249-9325-4643A373C2D1}" presName="spaceRect" presStyleCnt="0"/>
      <dgm:spPr/>
    </dgm:pt>
    <dgm:pt modelId="{627A4FA3-B483-414E-8AB2-5DDAF4257D95}" type="pres">
      <dgm:prSet presAssocID="{DFD7D5CC-149A-4249-9325-4643A373C2D1}" presName="parTx" presStyleLbl="revTx" presStyleIdx="0" presStyleCnt="2">
        <dgm:presLayoutVars>
          <dgm:chMax val="0"/>
          <dgm:chPref val="0"/>
        </dgm:presLayoutVars>
      </dgm:prSet>
      <dgm:spPr/>
    </dgm:pt>
    <dgm:pt modelId="{8D0AA94B-B543-402C-9FFC-042D7BCD1123}" type="pres">
      <dgm:prSet presAssocID="{866AB368-619A-4301-A660-BFE19D5476B3}" presName="sibTrans" presStyleCnt="0"/>
      <dgm:spPr/>
    </dgm:pt>
    <dgm:pt modelId="{F08FFE9D-D951-4392-B6DA-1CEDD5D7A4A9}" type="pres">
      <dgm:prSet presAssocID="{61AE98DE-3190-4A84-A637-0CC97CD78B1C}" presName="compNode" presStyleCnt="0"/>
      <dgm:spPr/>
    </dgm:pt>
    <dgm:pt modelId="{3C269EF8-88D2-467C-8B5F-C6E060504BFD}" type="pres">
      <dgm:prSet presAssocID="{61AE98DE-3190-4A84-A637-0CC97CD78B1C}" presName="bgRect" presStyleLbl="bgShp" presStyleIdx="1" presStyleCnt="2"/>
      <dgm:spPr/>
    </dgm:pt>
    <dgm:pt modelId="{C0BA2855-0887-45D0-81A2-672B058943BB}" type="pres">
      <dgm:prSet presAssocID="{61AE98DE-3190-4A84-A637-0CC97CD78B1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0AC5A467-21C1-476F-858C-DF337C603B3F}" type="pres">
      <dgm:prSet presAssocID="{61AE98DE-3190-4A84-A637-0CC97CD78B1C}" presName="spaceRect" presStyleCnt="0"/>
      <dgm:spPr/>
    </dgm:pt>
    <dgm:pt modelId="{D33E340E-C836-4E02-9B52-3876696DD758}" type="pres">
      <dgm:prSet presAssocID="{61AE98DE-3190-4A84-A637-0CC97CD78B1C}" presName="parTx" presStyleLbl="revTx" presStyleIdx="1" presStyleCnt="2">
        <dgm:presLayoutVars>
          <dgm:chMax val="0"/>
          <dgm:chPref val="0"/>
        </dgm:presLayoutVars>
      </dgm:prSet>
      <dgm:spPr/>
    </dgm:pt>
  </dgm:ptLst>
  <dgm:cxnLst>
    <dgm:cxn modelId="{49C8436A-3C5E-4AC0-8FF1-BD4B13FC2CFA}" type="presOf" srcId="{DFD7D5CC-149A-4249-9325-4643A373C2D1}" destId="{627A4FA3-B483-414E-8AB2-5DDAF4257D95}" srcOrd="0" destOrd="0" presId="urn:microsoft.com/office/officeart/2018/2/layout/IconVerticalSolidList"/>
    <dgm:cxn modelId="{FBEE414C-1762-4C4F-8A7F-9DE2F664C2C9}" srcId="{DC6B3FF8-5DE8-408B-B910-E3ADEED46657}" destId="{61AE98DE-3190-4A84-A637-0CC97CD78B1C}" srcOrd="1" destOrd="0" parTransId="{EB35C60E-B9DD-4473-A5BE-8555AAF3FC21}" sibTransId="{3E66EA13-17B1-43CD-ADAF-E8E67E1BD4E2}"/>
    <dgm:cxn modelId="{4529658E-923D-4021-9975-9DACD7AD7390}" srcId="{DC6B3FF8-5DE8-408B-B910-E3ADEED46657}" destId="{DFD7D5CC-149A-4249-9325-4643A373C2D1}" srcOrd="0" destOrd="0" parTransId="{F3C4B911-596C-4992-836D-BC72860D8C41}" sibTransId="{866AB368-619A-4301-A660-BFE19D5476B3}"/>
    <dgm:cxn modelId="{AD20D9B6-C94B-441D-9EF9-42F2E1D8A00F}" type="presOf" srcId="{DC6B3FF8-5DE8-408B-B910-E3ADEED46657}" destId="{6B82CEB5-F5C3-4ED4-A44C-4D658F6E6161}" srcOrd="0" destOrd="0" presId="urn:microsoft.com/office/officeart/2018/2/layout/IconVerticalSolidList"/>
    <dgm:cxn modelId="{DF0845FD-508E-4941-9FF5-88E2BA76FCDE}" type="presOf" srcId="{61AE98DE-3190-4A84-A637-0CC97CD78B1C}" destId="{D33E340E-C836-4E02-9B52-3876696DD758}" srcOrd="0" destOrd="0" presId="urn:microsoft.com/office/officeart/2018/2/layout/IconVerticalSolidList"/>
    <dgm:cxn modelId="{0822A72F-2376-4FDF-8D35-002D6532692D}" type="presParOf" srcId="{6B82CEB5-F5C3-4ED4-A44C-4D658F6E6161}" destId="{437E1694-BBA2-422A-9194-CAFC75A84DE6}" srcOrd="0" destOrd="0" presId="urn:microsoft.com/office/officeart/2018/2/layout/IconVerticalSolidList"/>
    <dgm:cxn modelId="{5CEA4AD1-75EE-4E72-85E0-52CBA60025B2}" type="presParOf" srcId="{437E1694-BBA2-422A-9194-CAFC75A84DE6}" destId="{27635A85-260B-419F-9F81-674B6E0FE257}" srcOrd="0" destOrd="0" presId="urn:microsoft.com/office/officeart/2018/2/layout/IconVerticalSolidList"/>
    <dgm:cxn modelId="{6BDE5977-C501-45E1-8EA2-CC9A5C168BCB}" type="presParOf" srcId="{437E1694-BBA2-422A-9194-CAFC75A84DE6}" destId="{1EDE03DA-A1F2-4599-9F3F-5C9B5F8DA4CD}" srcOrd="1" destOrd="0" presId="urn:microsoft.com/office/officeart/2018/2/layout/IconVerticalSolidList"/>
    <dgm:cxn modelId="{86A88F9B-AC4B-440F-AA3A-5B512A473C09}" type="presParOf" srcId="{437E1694-BBA2-422A-9194-CAFC75A84DE6}" destId="{C1803DC9-2FFB-486E-A861-AFBD4956A503}" srcOrd="2" destOrd="0" presId="urn:microsoft.com/office/officeart/2018/2/layout/IconVerticalSolidList"/>
    <dgm:cxn modelId="{8FD40EF7-198A-492B-A96F-3F598ACB68C6}" type="presParOf" srcId="{437E1694-BBA2-422A-9194-CAFC75A84DE6}" destId="{627A4FA3-B483-414E-8AB2-5DDAF4257D95}" srcOrd="3" destOrd="0" presId="urn:microsoft.com/office/officeart/2018/2/layout/IconVerticalSolidList"/>
    <dgm:cxn modelId="{E526C626-EC3D-4751-BAAB-8CDB77A722FB}" type="presParOf" srcId="{6B82CEB5-F5C3-4ED4-A44C-4D658F6E6161}" destId="{8D0AA94B-B543-402C-9FFC-042D7BCD1123}" srcOrd="1" destOrd="0" presId="urn:microsoft.com/office/officeart/2018/2/layout/IconVerticalSolidList"/>
    <dgm:cxn modelId="{7652AAA2-0ACE-4A71-A1F1-E17ABA8C8500}" type="presParOf" srcId="{6B82CEB5-F5C3-4ED4-A44C-4D658F6E6161}" destId="{F08FFE9D-D951-4392-B6DA-1CEDD5D7A4A9}" srcOrd="2" destOrd="0" presId="urn:microsoft.com/office/officeart/2018/2/layout/IconVerticalSolidList"/>
    <dgm:cxn modelId="{A57D8509-9838-4C62-943C-E93039F8AAFC}" type="presParOf" srcId="{F08FFE9D-D951-4392-B6DA-1CEDD5D7A4A9}" destId="{3C269EF8-88D2-467C-8B5F-C6E060504BFD}" srcOrd="0" destOrd="0" presId="urn:microsoft.com/office/officeart/2018/2/layout/IconVerticalSolidList"/>
    <dgm:cxn modelId="{B9751C84-B047-4838-9004-BC127B16CBE9}" type="presParOf" srcId="{F08FFE9D-D951-4392-B6DA-1CEDD5D7A4A9}" destId="{C0BA2855-0887-45D0-81A2-672B058943BB}" srcOrd="1" destOrd="0" presId="urn:microsoft.com/office/officeart/2018/2/layout/IconVerticalSolidList"/>
    <dgm:cxn modelId="{2BEBE9F7-2C51-45AA-A793-D2221D048DBC}" type="presParOf" srcId="{F08FFE9D-D951-4392-B6DA-1CEDD5D7A4A9}" destId="{0AC5A467-21C1-476F-858C-DF337C603B3F}" srcOrd="2" destOrd="0" presId="urn:microsoft.com/office/officeart/2018/2/layout/IconVerticalSolidList"/>
    <dgm:cxn modelId="{9DF635FE-C4A4-46C5-98B4-7376BAA369B1}" type="presParOf" srcId="{F08FFE9D-D951-4392-B6DA-1CEDD5D7A4A9}" destId="{D33E340E-C836-4E02-9B52-3876696DD758}"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6A144C-DF2B-41AC-8451-81A368A7E0C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5BC9BB5-FEC0-4073-BF14-33EE6DE4788B}">
      <dgm:prSet/>
      <dgm:spPr/>
      <dgm:t>
        <a:bodyPr/>
        <a:lstStyle/>
        <a:p>
          <a:pPr>
            <a:lnSpc>
              <a:spcPct val="100000"/>
            </a:lnSpc>
          </a:pPr>
          <a:r>
            <a:rPr lang="en-US" b="1" dirty="0"/>
            <a:t>Beautification / Maintenance / Infrastructure / Safety </a:t>
          </a:r>
          <a:endParaRPr lang="en-US" dirty="0"/>
        </a:p>
      </dgm:t>
    </dgm:pt>
    <dgm:pt modelId="{2A9E9DA6-F9BE-495A-9797-498489516ED0}" type="parTrans" cxnId="{C4018EE8-96F9-41B8-A9D6-3A304334629A}">
      <dgm:prSet/>
      <dgm:spPr/>
      <dgm:t>
        <a:bodyPr/>
        <a:lstStyle/>
        <a:p>
          <a:endParaRPr lang="en-US"/>
        </a:p>
      </dgm:t>
    </dgm:pt>
    <dgm:pt modelId="{3FF7A200-0614-49B9-BAAB-1F6AACCB542F}" type="sibTrans" cxnId="{C4018EE8-96F9-41B8-A9D6-3A304334629A}">
      <dgm:prSet/>
      <dgm:spPr/>
      <dgm:t>
        <a:bodyPr/>
        <a:lstStyle/>
        <a:p>
          <a:endParaRPr lang="en-US"/>
        </a:p>
      </dgm:t>
    </dgm:pt>
    <dgm:pt modelId="{44361153-C794-4F5E-918B-6F94A65A06A5}">
      <dgm:prSet/>
      <dgm:spPr/>
      <dgm:t>
        <a:bodyPr/>
        <a:lstStyle/>
        <a:p>
          <a:pPr>
            <a:lnSpc>
              <a:spcPct val="100000"/>
            </a:lnSpc>
          </a:pPr>
          <a:r>
            <a:rPr lang="en-US" b="1"/>
            <a:t>Events / Special Programs</a:t>
          </a:r>
          <a:r>
            <a:rPr lang="en-US"/>
            <a:t> </a:t>
          </a:r>
        </a:p>
      </dgm:t>
    </dgm:pt>
    <dgm:pt modelId="{68368178-1771-4AA1-A4FB-743733AD6095}" type="parTrans" cxnId="{91C48E3C-ADDD-407F-8EFB-C2988D4779A8}">
      <dgm:prSet/>
      <dgm:spPr/>
      <dgm:t>
        <a:bodyPr/>
        <a:lstStyle/>
        <a:p>
          <a:endParaRPr lang="en-US"/>
        </a:p>
      </dgm:t>
    </dgm:pt>
    <dgm:pt modelId="{ADE108FB-1A2D-44A3-99D1-38BBF9D28526}" type="sibTrans" cxnId="{91C48E3C-ADDD-407F-8EFB-C2988D4779A8}">
      <dgm:prSet/>
      <dgm:spPr/>
      <dgm:t>
        <a:bodyPr/>
        <a:lstStyle/>
        <a:p>
          <a:endParaRPr lang="en-US"/>
        </a:p>
      </dgm:t>
    </dgm:pt>
    <dgm:pt modelId="{5E72DAD4-E8CE-449F-9CE2-8281F0ADAEF0}">
      <dgm:prSet/>
      <dgm:spPr/>
      <dgm:t>
        <a:bodyPr/>
        <a:lstStyle/>
        <a:p>
          <a:pPr>
            <a:lnSpc>
              <a:spcPct val="100000"/>
            </a:lnSpc>
          </a:pPr>
          <a:r>
            <a:rPr lang="en-US" b="1"/>
            <a:t>Economic Development / Marketing / Outreach </a:t>
          </a:r>
          <a:endParaRPr lang="en-US"/>
        </a:p>
      </dgm:t>
    </dgm:pt>
    <dgm:pt modelId="{51C3A2FE-62EC-4F2B-A0D5-5F43F7B3811E}" type="parTrans" cxnId="{B5498C6F-EF91-4484-B752-1B60C9EE3E53}">
      <dgm:prSet/>
      <dgm:spPr/>
      <dgm:t>
        <a:bodyPr/>
        <a:lstStyle/>
        <a:p>
          <a:endParaRPr lang="en-US"/>
        </a:p>
      </dgm:t>
    </dgm:pt>
    <dgm:pt modelId="{A0BD24D2-A299-44AC-B8FA-47215CC16E5B}" type="sibTrans" cxnId="{B5498C6F-EF91-4484-B752-1B60C9EE3E53}">
      <dgm:prSet/>
      <dgm:spPr/>
      <dgm:t>
        <a:bodyPr/>
        <a:lstStyle/>
        <a:p>
          <a:endParaRPr lang="en-US"/>
        </a:p>
      </dgm:t>
    </dgm:pt>
    <dgm:pt modelId="{C157A0B3-6ABD-46A8-9CD3-9C89CE47BCFA}">
      <dgm:prSet/>
      <dgm:spPr/>
      <dgm:t>
        <a:bodyPr/>
        <a:lstStyle/>
        <a:p>
          <a:pPr>
            <a:lnSpc>
              <a:spcPct val="100000"/>
            </a:lnSpc>
          </a:pPr>
          <a:r>
            <a:rPr lang="en-US" b="1"/>
            <a:t>Executive Committee</a:t>
          </a:r>
          <a:endParaRPr lang="en-US"/>
        </a:p>
      </dgm:t>
    </dgm:pt>
    <dgm:pt modelId="{E34B27AD-39A5-4FBA-AC6C-93179B5ED366}" type="parTrans" cxnId="{E4143FF4-B766-4190-A1DC-449250C52829}">
      <dgm:prSet/>
      <dgm:spPr/>
      <dgm:t>
        <a:bodyPr/>
        <a:lstStyle/>
        <a:p>
          <a:endParaRPr lang="en-US"/>
        </a:p>
      </dgm:t>
    </dgm:pt>
    <dgm:pt modelId="{1454E7BB-D330-479E-925F-5DAA79263E66}" type="sibTrans" cxnId="{E4143FF4-B766-4190-A1DC-449250C52829}">
      <dgm:prSet/>
      <dgm:spPr/>
      <dgm:t>
        <a:bodyPr/>
        <a:lstStyle/>
        <a:p>
          <a:endParaRPr lang="en-US"/>
        </a:p>
      </dgm:t>
    </dgm:pt>
    <dgm:pt modelId="{E3AF5952-940A-4E6F-B41A-E0340A8EDE68}" type="pres">
      <dgm:prSet presAssocID="{786A144C-DF2B-41AC-8451-81A368A7E0CE}" presName="root" presStyleCnt="0">
        <dgm:presLayoutVars>
          <dgm:dir/>
          <dgm:resizeHandles val="exact"/>
        </dgm:presLayoutVars>
      </dgm:prSet>
      <dgm:spPr/>
    </dgm:pt>
    <dgm:pt modelId="{D36E6D83-489F-4BCA-AE46-CC6563F6733F}" type="pres">
      <dgm:prSet presAssocID="{E5BC9BB5-FEC0-4073-BF14-33EE6DE4788B}" presName="compNode" presStyleCnt="0"/>
      <dgm:spPr/>
    </dgm:pt>
    <dgm:pt modelId="{35D38E70-0338-4BC5-8ECA-BFB64E199F9F}" type="pres">
      <dgm:prSet presAssocID="{E5BC9BB5-FEC0-4073-BF14-33EE6DE4788B}" presName="bgRect" presStyleLbl="bgShp" presStyleIdx="0" presStyleCnt="4"/>
      <dgm:spPr/>
    </dgm:pt>
    <dgm:pt modelId="{52999A0A-EB9D-4EE2-B69E-68D01A9B1F11}" type="pres">
      <dgm:prSet presAssocID="{E5BC9BB5-FEC0-4073-BF14-33EE6DE4788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Robot"/>
        </a:ext>
      </dgm:extLst>
    </dgm:pt>
    <dgm:pt modelId="{644E12B6-BBA9-4CC3-879F-11C079FE04A7}" type="pres">
      <dgm:prSet presAssocID="{E5BC9BB5-FEC0-4073-BF14-33EE6DE4788B}" presName="spaceRect" presStyleCnt="0"/>
      <dgm:spPr/>
    </dgm:pt>
    <dgm:pt modelId="{7A7C0D73-A4C2-44FF-A00E-A5EA8163B697}" type="pres">
      <dgm:prSet presAssocID="{E5BC9BB5-FEC0-4073-BF14-33EE6DE4788B}" presName="parTx" presStyleLbl="revTx" presStyleIdx="0" presStyleCnt="4">
        <dgm:presLayoutVars>
          <dgm:chMax val="0"/>
          <dgm:chPref val="0"/>
        </dgm:presLayoutVars>
      </dgm:prSet>
      <dgm:spPr/>
    </dgm:pt>
    <dgm:pt modelId="{9F91F41D-D5A4-444E-A3D6-7B567907E5CA}" type="pres">
      <dgm:prSet presAssocID="{3FF7A200-0614-49B9-BAAB-1F6AACCB542F}" presName="sibTrans" presStyleCnt="0"/>
      <dgm:spPr/>
    </dgm:pt>
    <dgm:pt modelId="{752B569B-A9FC-42A1-B165-737199654DEE}" type="pres">
      <dgm:prSet presAssocID="{44361153-C794-4F5E-918B-6F94A65A06A5}" presName="compNode" presStyleCnt="0"/>
      <dgm:spPr/>
    </dgm:pt>
    <dgm:pt modelId="{00A2C8ED-DCF4-4139-92A4-4CF5BA8DB333}" type="pres">
      <dgm:prSet presAssocID="{44361153-C794-4F5E-918B-6F94A65A06A5}" presName="bgRect" presStyleLbl="bgShp" presStyleIdx="1" presStyleCnt="4"/>
      <dgm:spPr/>
    </dgm:pt>
    <dgm:pt modelId="{EFA7FB1D-E22A-4181-9E73-189D4C66716A}" type="pres">
      <dgm:prSet presAssocID="{44361153-C794-4F5E-918B-6F94A65A06A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ance"/>
        </a:ext>
      </dgm:extLst>
    </dgm:pt>
    <dgm:pt modelId="{F7DD2581-893A-4C8A-A5E3-3A5F7DB7E713}" type="pres">
      <dgm:prSet presAssocID="{44361153-C794-4F5E-918B-6F94A65A06A5}" presName="spaceRect" presStyleCnt="0"/>
      <dgm:spPr/>
    </dgm:pt>
    <dgm:pt modelId="{57E5AC3B-8DA1-41E8-8B85-DB4B9F3374A6}" type="pres">
      <dgm:prSet presAssocID="{44361153-C794-4F5E-918B-6F94A65A06A5}" presName="parTx" presStyleLbl="revTx" presStyleIdx="1" presStyleCnt="4">
        <dgm:presLayoutVars>
          <dgm:chMax val="0"/>
          <dgm:chPref val="0"/>
        </dgm:presLayoutVars>
      </dgm:prSet>
      <dgm:spPr/>
    </dgm:pt>
    <dgm:pt modelId="{9C3AF5DE-9AEE-4B87-9F82-35816413D015}" type="pres">
      <dgm:prSet presAssocID="{ADE108FB-1A2D-44A3-99D1-38BBF9D28526}" presName="sibTrans" presStyleCnt="0"/>
      <dgm:spPr/>
    </dgm:pt>
    <dgm:pt modelId="{8DFC7137-64EA-4878-A611-B7EC5A20314A}" type="pres">
      <dgm:prSet presAssocID="{5E72DAD4-E8CE-449F-9CE2-8281F0ADAEF0}" presName="compNode" presStyleCnt="0"/>
      <dgm:spPr/>
    </dgm:pt>
    <dgm:pt modelId="{623E0E51-E9F0-44F4-A9DF-3B08481639E6}" type="pres">
      <dgm:prSet presAssocID="{5E72DAD4-E8CE-449F-9CE2-8281F0ADAEF0}" presName="bgRect" presStyleLbl="bgShp" presStyleIdx="2" presStyleCnt="4"/>
      <dgm:spPr/>
    </dgm:pt>
    <dgm:pt modelId="{DE860B96-9A44-4193-9C9A-F73813F64C65}" type="pres">
      <dgm:prSet presAssocID="{5E72DAD4-E8CE-449F-9CE2-8281F0ADAEF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FFF057AF-6051-4689-A43E-7771DA6B3F94}" type="pres">
      <dgm:prSet presAssocID="{5E72DAD4-E8CE-449F-9CE2-8281F0ADAEF0}" presName="spaceRect" presStyleCnt="0"/>
      <dgm:spPr/>
    </dgm:pt>
    <dgm:pt modelId="{F1017F33-0072-4AAE-AEB5-F5CA8B8E1F77}" type="pres">
      <dgm:prSet presAssocID="{5E72DAD4-E8CE-449F-9CE2-8281F0ADAEF0}" presName="parTx" presStyleLbl="revTx" presStyleIdx="2" presStyleCnt="4">
        <dgm:presLayoutVars>
          <dgm:chMax val="0"/>
          <dgm:chPref val="0"/>
        </dgm:presLayoutVars>
      </dgm:prSet>
      <dgm:spPr/>
    </dgm:pt>
    <dgm:pt modelId="{4D29534C-066E-40BF-BD4A-0E9E715B09E8}" type="pres">
      <dgm:prSet presAssocID="{A0BD24D2-A299-44AC-B8FA-47215CC16E5B}" presName="sibTrans" presStyleCnt="0"/>
      <dgm:spPr/>
    </dgm:pt>
    <dgm:pt modelId="{9E39C746-C668-48C4-82DC-8FF566BE2EEB}" type="pres">
      <dgm:prSet presAssocID="{C157A0B3-6ABD-46A8-9CD3-9C89CE47BCFA}" presName="compNode" presStyleCnt="0"/>
      <dgm:spPr/>
    </dgm:pt>
    <dgm:pt modelId="{11F5C9E3-9889-4353-A89A-E5F8F04031FB}" type="pres">
      <dgm:prSet presAssocID="{C157A0B3-6ABD-46A8-9CD3-9C89CE47BCFA}" presName="bgRect" presStyleLbl="bgShp" presStyleIdx="3" presStyleCnt="4"/>
      <dgm:spPr/>
    </dgm:pt>
    <dgm:pt modelId="{7902CD59-48E7-44BB-8EBE-971A86E30B02}" type="pres">
      <dgm:prSet presAssocID="{C157A0B3-6ABD-46A8-9CD3-9C89CE47BCFA}"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eeting"/>
        </a:ext>
      </dgm:extLst>
    </dgm:pt>
    <dgm:pt modelId="{73FA7AF2-B166-41BF-B9F0-D4CE4888BA89}" type="pres">
      <dgm:prSet presAssocID="{C157A0B3-6ABD-46A8-9CD3-9C89CE47BCFA}" presName="spaceRect" presStyleCnt="0"/>
      <dgm:spPr/>
    </dgm:pt>
    <dgm:pt modelId="{68130267-1668-4D17-94B0-62BE3B361B39}" type="pres">
      <dgm:prSet presAssocID="{C157A0B3-6ABD-46A8-9CD3-9C89CE47BCFA}" presName="parTx" presStyleLbl="revTx" presStyleIdx="3" presStyleCnt="4">
        <dgm:presLayoutVars>
          <dgm:chMax val="0"/>
          <dgm:chPref val="0"/>
        </dgm:presLayoutVars>
      </dgm:prSet>
      <dgm:spPr/>
    </dgm:pt>
  </dgm:ptLst>
  <dgm:cxnLst>
    <dgm:cxn modelId="{91C48E3C-ADDD-407F-8EFB-C2988D4779A8}" srcId="{786A144C-DF2B-41AC-8451-81A368A7E0CE}" destId="{44361153-C794-4F5E-918B-6F94A65A06A5}" srcOrd="1" destOrd="0" parTransId="{68368178-1771-4AA1-A4FB-743733AD6095}" sibTransId="{ADE108FB-1A2D-44A3-99D1-38BBF9D28526}"/>
    <dgm:cxn modelId="{09C06440-6AAF-44D3-91C3-00CAD3C6D7ED}" type="presOf" srcId="{C157A0B3-6ABD-46A8-9CD3-9C89CE47BCFA}" destId="{68130267-1668-4D17-94B0-62BE3B361B39}" srcOrd="0" destOrd="0" presId="urn:microsoft.com/office/officeart/2018/2/layout/IconVerticalSolidList"/>
    <dgm:cxn modelId="{B5498C6F-EF91-4484-B752-1B60C9EE3E53}" srcId="{786A144C-DF2B-41AC-8451-81A368A7E0CE}" destId="{5E72DAD4-E8CE-449F-9CE2-8281F0ADAEF0}" srcOrd="2" destOrd="0" parTransId="{51C3A2FE-62EC-4F2B-A0D5-5F43F7B3811E}" sibTransId="{A0BD24D2-A299-44AC-B8FA-47215CC16E5B}"/>
    <dgm:cxn modelId="{B46A788E-1217-49CD-A3DE-C5FD4CE030A8}" type="presOf" srcId="{44361153-C794-4F5E-918B-6F94A65A06A5}" destId="{57E5AC3B-8DA1-41E8-8B85-DB4B9F3374A6}" srcOrd="0" destOrd="0" presId="urn:microsoft.com/office/officeart/2018/2/layout/IconVerticalSolidList"/>
    <dgm:cxn modelId="{2F9A72AA-0964-4080-9B94-06783A128741}" type="presOf" srcId="{E5BC9BB5-FEC0-4073-BF14-33EE6DE4788B}" destId="{7A7C0D73-A4C2-44FF-A00E-A5EA8163B697}" srcOrd="0" destOrd="0" presId="urn:microsoft.com/office/officeart/2018/2/layout/IconVerticalSolidList"/>
    <dgm:cxn modelId="{F84E5AC7-62E7-4344-95F4-E1BFBBCF4ED5}" type="presOf" srcId="{5E72DAD4-E8CE-449F-9CE2-8281F0ADAEF0}" destId="{F1017F33-0072-4AAE-AEB5-F5CA8B8E1F77}" srcOrd="0" destOrd="0" presId="urn:microsoft.com/office/officeart/2018/2/layout/IconVerticalSolidList"/>
    <dgm:cxn modelId="{643838D6-58CB-41FE-B1C5-58BCCDA95FF6}" type="presOf" srcId="{786A144C-DF2B-41AC-8451-81A368A7E0CE}" destId="{E3AF5952-940A-4E6F-B41A-E0340A8EDE68}" srcOrd="0" destOrd="0" presId="urn:microsoft.com/office/officeart/2018/2/layout/IconVerticalSolidList"/>
    <dgm:cxn modelId="{C4018EE8-96F9-41B8-A9D6-3A304334629A}" srcId="{786A144C-DF2B-41AC-8451-81A368A7E0CE}" destId="{E5BC9BB5-FEC0-4073-BF14-33EE6DE4788B}" srcOrd="0" destOrd="0" parTransId="{2A9E9DA6-F9BE-495A-9797-498489516ED0}" sibTransId="{3FF7A200-0614-49B9-BAAB-1F6AACCB542F}"/>
    <dgm:cxn modelId="{E4143FF4-B766-4190-A1DC-449250C52829}" srcId="{786A144C-DF2B-41AC-8451-81A368A7E0CE}" destId="{C157A0B3-6ABD-46A8-9CD3-9C89CE47BCFA}" srcOrd="3" destOrd="0" parTransId="{E34B27AD-39A5-4FBA-AC6C-93179B5ED366}" sibTransId="{1454E7BB-D330-479E-925F-5DAA79263E66}"/>
    <dgm:cxn modelId="{EA309AE5-8250-4FA8-8D16-85D83E003C61}" type="presParOf" srcId="{E3AF5952-940A-4E6F-B41A-E0340A8EDE68}" destId="{D36E6D83-489F-4BCA-AE46-CC6563F6733F}" srcOrd="0" destOrd="0" presId="urn:microsoft.com/office/officeart/2018/2/layout/IconVerticalSolidList"/>
    <dgm:cxn modelId="{A9C1C557-7A66-4BCB-8B3B-15F12376DFFD}" type="presParOf" srcId="{D36E6D83-489F-4BCA-AE46-CC6563F6733F}" destId="{35D38E70-0338-4BC5-8ECA-BFB64E199F9F}" srcOrd="0" destOrd="0" presId="urn:microsoft.com/office/officeart/2018/2/layout/IconVerticalSolidList"/>
    <dgm:cxn modelId="{8BBD200F-793D-4471-BA97-629D8E575C67}" type="presParOf" srcId="{D36E6D83-489F-4BCA-AE46-CC6563F6733F}" destId="{52999A0A-EB9D-4EE2-B69E-68D01A9B1F11}" srcOrd="1" destOrd="0" presId="urn:microsoft.com/office/officeart/2018/2/layout/IconVerticalSolidList"/>
    <dgm:cxn modelId="{AEAF1AF4-506A-460E-AB77-DB0F416EB8F1}" type="presParOf" srcId="{D36E6D83-489F-4BCA-AE46-CC6563F6733F}" destId="{644E12B6-BBA9-4CC3-879F-11C079FE04A7}" srcOrd="2" destOrd="0" presId="urn:microsoft.com/office/officeart/2018/2/layout/IconVerticalSolidList"/>
    <dgm:cxn modelId="{347BDD7B-E78B-49DB-A1BF-1D0E35A94A4A}" type="presParOf" srcId="{D36E6D83-489F-4BCA-AE46-CC6563F6733F}" destId="{7A7C0D73-A4C2-44FF-A00E-A5EA8163B697}" srcOrd="3" destOrd="0" presId="urn:microsoft.com/office/officeart/2018/2/layout/IconVerticalSolidList"/>
    <dgm:cxn modelId="{6723F409-E004-4295-954E-33954971E363}" type="presParOf" srcId="{E3AF5952-940A-4E6F-B41A-E0340A8EDE68}" destId="{9F91F41D-D5A4-444E-A3D6-7B567907E5CA}" srcOrd="1" destOrd="0" presId="urn:microsoft.com/office/officeart/2018/2/layout/IconVerticalSolidList"/>
    <dgm:cxn modelId="{AF576E89-154B-4A76-BAAD-83399757721F}" type="presParOf" srcId="{E3AF5952-940A-4E6F-B41A-E0340A8EDE68}" destId="{752B569B-A9FC-42A1-B165-737199654DEE}" srcOrd="2" destOrd="0" presId="urn:microsoft.com/office/officeart/2018/2/layout/IconVerticalSolidList"/>
    <dgm:cxn modelId="{898EE4F5-5D41-41E9-BBA2-8D00D309EDB0}" type="presParOf" srcId="{752B569B-A9FC-42A1-B165-737199654DEE}" destId="{00A2C8ED-DCF4-4139-92A4-4CF5BA8DB333}" srcOrd="0" destOrd="0" presId="urn:microsoft.com/office/officeart/2018/2/layout/IconVerticalSolidList"/>
    <dgm:cxn modelId="{B7855B39-0C26-4A86-9CE5-85E6BAC18C04}" type="presParOf" srcId="{752B569B-A9FC-42A1-B165-737199654DEE}" destId="{EFA7FB1D-E22A-4181-9E73-189D4C66716A}" srcOrd="1" destOrd="0" presId="urn:microsoft.com/office/officeart/2018/2/layout/IconVerticalSolidList"/>
    <dgm:cxn modelId="{819EF796-1129-46CF-8B8A-8A6694BDA6D9}" type="presParOf" srcId="{752B569B-A9FC-42A1-B165-737199654DEE}" destId="{F7DD2581-893A-4C8A-A5E3-3A5F7DB7E713}" srcOrd="2" destOrd="0" presId="urn:microsoft.com/office/officeart/2018/2/layout/IconVerticalSolidList"/>
    <dgm:cxn modelId="{D64BB4A3-FAD5-49AC-84C6-05B050C2436A}" type="presParOf" srcId="{752B569B-A9FC-42A1-B165-737199654DEE}" destId="{57E5AC3B-8DA1-41E8-8B85-DB4B9F3374A6}" srcOrd="3" destOrd="0" presId="urn:microsoft.com/office/officeart/2018/2/layout/IconVerticalSolidList"/>
    <dgm:cxn modelId="{7283AED4-6154-4B89-9CBD-A6C090BC5A51}" type="presParOf" srcId="{E3AF5952-940A-4E6F-B41A-E0340A8EDE68}" destId="{9C3AF5DE-9AEE-4B87-9F82-35816413D015}" srcOrd="3" destOrd="0" presId="urn:microsoft.com/office/officeart/2018/2/layout/IconVerticalSolidList"/>
    <dgm:cxn modelId="{26FD9CD3-FE41-4A18-A912-98BB04738E90}" type="presParOf" srcId="{E3AF5952-940A-4E6F-B41A-E0340A8EDE68}" destId="{8DFC7137-64EA-4878-A611-B7EC5A20314A}" srcOrd="4" destOrd="0" presId="urn:microsoft.com/office/officeart/2018/2/layout/IconVerticalSolidList"/>
    <dgm:cxn modelId="{F99F1506-449B-45B6-AB31-0A353F8179D5}" type="presParOf" srcId="{8DFC7137-64EA-4878-A611-B7EC5A20314A}" destId="{623E0E51-E9F0-44F4-A9DF-3B08481639E6}" srcOrd="0" destOrd="0" presId="urn:microsoft.com/office/officeart/2018/2/layout/IconVerticalSolidList"/>
    <dgm:cxn modelId="{C63C73F9-1CFC-45F6-82A5-6E6F9C12D467}" type="presParOf" srcId="{8DFC7137-64EA-4878-A611-B7EC5A20314A}" destId="{DE860B96-9A44-4193-9C9A-F73813F64C65}" srcOrd="1" destOrd="0" presId="urn:microsoft.com/office/officeart/2018/2/layout/IconVerticalSolidList"/>
    <dgm:cxn modelId="{F9A92A3C-0E58-498D-BCED-FA864F413094}" type="presParOf" srcId="{8DFC7137-64EA-4878-A611-B7EC5A20314A}" destId="{FFF057AF-6051-4689-A43E-7771DA6B3F94}" srcOrd="2" destOrd="0" presId="urn:microsoft.com/office/officeart/2018/2/layout/IconVerticalSolidList"/>
    <dgm:cxn modelId="{B81D51AC-6FF5-47F4-9DAA-932368F25034}" type="presParOf" srcId="{8DFC7137-64EA-4878-A611-B7EC5A20314A}" destId="{F1017F33-0072-4AAE-AEB5-F5CA8B8E1F77}" srcOrd="3" destOrd="0" presId="urn:microsoft.com/office/officeart/2018/2/layout/IconVerticalSolidList"/>
    <dgm:cxn modelId="{14C89C76-4171-4D9D-AB1A-4DE9A92495A1}" type="presParOf" srcId="{E3AF5952-940A-4E6F-B41A-E0340A8EDE68}" destId="{4D29534C-066E-40BF-BD4A-0E9E715B09E8}" srcOrd="5" destOrd="0" presId="urn:microsoft.com/office/officeart/2018/2/layout/IconVerticalSolidList"/>
    <dgm:cxn modelId="{337E8BC9-4C55-4DAD-BA3A-9B8978FCF0EC}" type="presParOf" srcId="{E3AF5952-940A-4E6F-B41A-E0340A8EDE68}" destId="{9E39C746-C668-48C4-82DC-8FF566BE2EEB}" srcOrd="6" destOrd="0" presId="urn:microsoft.com/office/officeart/2018/2/layout/IconVerticalSolidList"/>
    <dgm:cxn modelId="{6484B082-6340-459C-A77D-6B290ED3034D}" type="presParOf" srcId="{9E39C746-C668-48C4-82DC-8FF566BE2EEB}" destId="{11F5C9E3-9889-4353-A89A-E5F8F04031FB}" srcOrd="0" destOrd="0" presId="urn:microsoft.com/office/officeart/2018/2/layout/IconVerticalSolidList"/>
    <dgm:cxn modelId="{09854191-987E-4D30-BEE2-300173E706DF}" type="presParOf" srcId="{9E39C746-C668-48C4-82DC-8FF566BE2EEB}" destId="{7902CD59-48E7-44BB-8EBE-971A86E30B02}" srcOrd="1" destOrd="0" presId="urn:microsoft.com/office/officeart/2018/2/layout/IconVerticalSolidList"/>
    <dgm:cxn modelId="{E240CA43-C29F-43B2-83F1-9975001183EE}" type="presParOf" srcId="{9E39C746-C668-48C4-82DC-8FF566BE2EEB}" destId="{73FA7AF2-B166-41BF-B9F0-D4CE4888BA89}" srcOrd="2" destOrd="0" presId="urn:microsoft.com/office/officeart/2018/2/layout/IconVerticalSolidList"/>
    <dgm:cxn modelId="{C959EC9F-132D-48BD-9E28-E4D30FE1646F}" type="presParOf" srcId="{9E39C746-C668-48C4-82DC-8FF566BE2EEB}" destId="{68130267-1668-4D17-94B0-62BE3B361B39}"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CE755C-2FB7-45E5-9D17-3F5112F6C51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723F574-3360-4040-91ED-9B3B9A2C9FC1}">
      <dgm:prSet/>
      <dgm:spPr/>
      <dgm:t>
        <a:bodyPr/>
        <a:lstStyle/>
        <a:p>
          <a:pPr>
            <a:lnSpc>
              <a:spcPct val="100000"/>
            </a:lnSpc>
          </a:pPr>
          <a:r>
            <a:rPr lang="en-US"/>
            <a:t>The Kalamazoo River Bridge Flower Program was installed.  A new security camera and signage was installed to help prevent vandalism</a:t>
          </a:r>
        </a:p>
      </dgm:t>
    </dgm:pt>
    <dgm:pt modelId="{C2393D14-183B-48FA-BF77-4B08410BF065}" type="parTrans" cxnId="{8D67680F-E07F-42DE-9DA3-0DEE27C5F567}">
      <dgm:prSet/>
      <dgm:spPr/>
      <dgm:t>
        <a:bodyPr/>
        <a:lstStyle/>
        <a:p>
          <a:endParaRPr lang="en-US"/>
        </a:p>
      </dgm:t>
    </dgm:pt>
    <dgm:pt modelId="{C8E2FFD7-140B-46E6-A552-B838024E0D54}" type="sibTrans" cxnId="{8D67680F-E07F-42DE-9DA3-0DEE27C5F567}">
      <dgm:prSet/>
      <dgm:spPr/>
      <dgm:t>
        <a:bodyPr/>
        <a:lstStyle/>
        <a:p>
          <a:endParaRPr lang="en-US"/>
        </a:p>
      </dgm:t>
    </dgm:pt>
    <dgm:pt modelId="{FA12900A-DD7E-4ED7-B7AF-CCC4B11B96C0}">
      <dgm:prSet/>
      <dgm:spPr/>
      <dgm:t>
        <a:bodyPr/>
        <a:lstStyle/>
        <a:p>
          <a:pPr>
            <a:lnSpc>
              <a:spcPct val="100000"/>
            </a:lnSpc>
          </a:pPr>
          <a:r>
            <a:rPr lang="en-US"/>
            <a:t>Annual Bridge bank clean-up was completed.</a:t>
          </a:r>
        </a:p>
      </dgm:t>
    </dgm:pt>
    <dgm:pt modelId="{710C5D9C-14F6-4263-B3D5-98172A7CBA3F}" type="parTrans" cxnId="{830FB065-7153-4271-8297-FDE258FF6531}">
      <dgm:prSet/>
      <dgm:spPr/>
      <dgm:t>
        <a:bodyPr/>
        <a:lstStyle/>
        <a:p>
          <a:endParaRPr lang="en-US"/>
        </a:p>
      </dgm:t>
    </dgm:pt>
    <dgm:pt modelId="{FD646D7B-6068-4090-8360-F361AF04545A}" type="sibTrans" cxnId="{830FB065-7153-4271-8297-FDE258FF6531}">
      <dgm:prSet/>
      <dgm:spPr/>
      <dgm:t>
        <a:bodyPr/>
        <a:lstStyle/>
        <a:p>
          <a:endParaRPr lang="en-US"/>
        </a:p>
      </dgm:t>
    </dgm:pt>
    <dgm:pt modelId="{D6BB8CA4-1214-46DE-8793-738BFC664B63}" type="pres">
      <dgm:prSet presAssocID="{2CCE755C-2FB7-45E5-9D17-3F5112F6C517}" presName="root" presStyleCnt="0">
        <dgm:presLayoutVars>
          <dgm:dir/>
          <dgm:resizeHandles val="exact"/>
        </dgm:presLayoutVars>
      </dgm:prSet>
      <dgm:spPr/>
    </dgm:pt>
    <dgm:pt modelId="{10286A92-E7EA-4E76-9F23-2AAE37AA1C65}" type="pres">
      <dgm:prSet presAssocID="{B723F574-3360-4040-91ED-9B3B9A2C9FC1}" presName="compNode" presStyleCnt="0"/>
      <dgm:spPr/>
    </dgm:pt>
    <dgm:pt modelId="{C51B5D3E-CA13-472C-B820-899091282359}" type="pres">
      <dgm:prSet presAssocID="{B723F574-3360-4040-91ED-9B3B9A2C9FC1}" presName="bgRect" presStyleLbl="bgShp" presStyleIdx="0" presStyleCnt="2"/>
      <dgm:spPr/>
    </dgm:pt>
    <dgm:pt modelId="{5192BB44-C35B-43DB-89AA-44F60041BDDE}" type="pres">
      <dgm:prSet presAssocID="{B723F574-3360-4040-91ED-9B3B9A2C9FC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reetlight"/>
        </a:ext>
      </dgm:extLst>
    </dgm:pt>
    <dgm:pt modelId="{7573D8C3-1D90-497A-8618-366BFC07BFD8}" type="pres">
      <dgm:prSet presAssocID="{B723F574-3360-4040-91ED-9B3B9A2C9FC1}" presName="spaceRect" presStyleCnt="0"/>
      <dgm:spPr/>
    </dgm:pt>
    <dgm:pt modelId="{E98B22E5-5E31-4022-A628-EB9A1E9A1631}" type="pres">
      <dgm:prSet presAssocID="{B723F574-3360-4040-91ED-9B3B9A2C9FC1}" presName="parTx" presStyleLbl="revTx" presStyleIdx="0" presStyleCnt="2">
        <dgm:presLayoutVars>
          <dgm:chMax val="0"/>
          <dgm:chPref val="0"/>
        </dgm:presLayoutVars>
      </dgm:prSet>
      <dgm:spPr/>
    </dgm:pt>
    <dgm:pt modelId="{C0E5EBF5-727B-4B73-B9EC-30A0B69A21D9}" type="pres">
      <dgm:prSet presAssocID="{C8E2FFD7-140B-46E6-A552-B838024E0D54}" presName="sibTrans" presStyleCnt="0"/>
      <dgm:spPr/>
    </dgm:pt>
    <dgm:pt modelId="{261BCF52-48D0-4C1F-9D78-39501A4FC4AC}" type="pres">
      <dgm:prSet presAssocID="{FA12900A-DD7E-4ED7-B7AF-CCC4B11B96C0}" presName="compNode" presStyleCnt="0"/>
      <dgm:spPr/>
    </dgm:pt>
    <dgm:pt modelId="{F242C7D7-46A4-410C-B364-1C35A5544D6A}" type="pres">
      <dgm:prSet presAssocID="{FA12900A-DD7E-4ED7-B7AF-CCC4B11B96C0}" presName="bgRect" presStyleLbl="bgShp" presStyleIdx="1" presStyleCnt="2"/>
      <dgm:spPr/>
    </dgm:pt>
    <dgm:pt modelId="{F2A57BFA-02B0-4458-BE4C-36C4D0D0B66D}" type="pres">
      <dgm:prSet presAssocID="{FA12900A-DD7E-4ED7-B7AF-CCC4B11B96C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idge scene"/>
        </a:ext>
      </dgm:extLst>
    </dgm:pt>
    <dgm:pt modelId="{9FE07A0C-D7D0-4D68-A720-D223AA46BD71}" type="pres">
      <dgm:prSet presAssocID="{FA12900A-DD7E-4ED7-B7AF-CCC4B11B96C0}" presName="spaceRect" presStyleCnt="0"/>
      <dgm:spPr/>
    </dgm:pt>
    <dgm:pt modelId="{7CBB5A2D-DB57-4AA8-A990-37B34B7F1F8C}" type="pres">
      <dgm:prSet presAssocID="{FA12900A-DD7E-4ED7-B7AF-CCC4B11B96C0}" presName="parTx" presStyleLbl="revTx" presStyleIdx="1" presStyleCnt="2">
        <dgm:presLayoutVars>
          <dgm:chMax val="0"/>
          <dgm:chPref val="0"/>
        </dgm:presLayoutVars>
      </dgm:prSet>
      <dgm:spPr/>
    </dgm:pt>
  </dgm:ptLst>
  <dgm:cxnLst>
    <dgm:cxn modelId="{2033FD05-74C4-4022-A442-BBC48AEB07DC}" type="presOf" srcId="{2CCE755C-2FB7-45E5-9D17-3F5112F6C517}" destId="{D6BB8CA4-1214-46DE-8793-738BFC664B63}" srcOrd="0" destOrd="0" presId="urn:microsoft.com/office/officeart/2018/2/layout/IconVerticalSolidList"/>
    <dgm:cxn modelId="{8D67680F-E07F-42DE-9DA3-0DEE27C5F567}" srcId="{2CCE755C-2FB7-45E5-9D17-3F5112F6C517}" destId="{B723F574-3360-4040-91ED-9B3B9A2C9FC1}" srcOrd="0" destOrd="0" parTransId="{C2393D14-183B-48FA-BF77-4B08410BF065}" sibTransId="{C8E2FFD7-140B-46E6-A552-B838024E0D54}"/>
    <dgm:cxn modelId="{8C673638-5D0C-4DA3-9A2F-6B98EB0C87DA}" type="presOf" srcId="{FA12900A-DD7E-4ED7-B7AF-CCC4B11B96C0}" destId="{7CBB5A2D-DB57-4AA8-A990-37B34B7F1F8C}" srcOrd="0" destOrd="0" presId="urn:microsoft.com/office/officeart/2018/2/layout/IconVerticalSolidList"/>
    <dgm:cxn modelId="{830FB065-7153-4271-8297-FDE258FF6531}" srcId="{2CCE755C-2FB7-45E5-9D17-3F5112F6C517}" destId="{FA12900A-DD7E-4ED7-B7AF-CCC4B11B96C0}" srcOrd="1" destOrd="0" parTransId="{710C5D9C-14F6-4263-B3D5-98172A7CBA3F}" sibTransId="{FD646D7B-6068-4090-8360-F361AF04545A}"/>
    <dgm:cxn modelId="{882BADBE-1FBF-4F78-B563-5496582C697B}" type="presOf" srcId="{B723F574-3360-4040-91ED-9B3B9A2C9FC1}" destId="{E98B22E5-5E31-4022-A628-EB9A1E9A1631}" srcOrd="0" destOrd="0" presId="urn:microsoft.com/office/officeart/2018/2/layout/IconVerticalSolidList"/>
    <dgm:cxn modelId="{B1BD884D-1672-4C60-B906-19C2F3419106}" type="presParOf" srcId="{D6BB8CA4-1214-46DE-8793-738BFC664B63}" destId="{10286A92-E7EA-4E76-9F23-2AAE37AA1C65}" srcOrd="0" destOrd="0" presId="urn:microsoft.com/office/officeart/2018/2/layout/IconVerticalSolidList"/>
    <dgm:cxn modelId="{9BD3B304-4AA8-4311-8C34-FA2119CAEDAB}" type="presParOf" srcId="{10286A92-E7EA-4E76-9F23-2AAE37AA1C65}" destId="{C51B5D3E-CA13-472C-B820-899091282359}" srcOrd="0" destOrd="0" presId="urn:microsoft.com/office/officeart/2018/2/layout/IconVerticalSolidList"/>
    <dgm:cxn modelId="{51AF62C9-5364-4B3B-BB70-C09951D60F26}" type="presParOf" srcId="{10286A92-E7EA-4E76-9F23-2AAE37AA1C65}" destId="{5192BB44-C35B-43DB-89AA-44F60041BDDE}" srcOrd="1" destOrd="0" presId="urn:microsoft.com/office/officeart/2018/2/layout/IconVerticalSolidList"/>
    <dgm:cxn modelId="{985CBAF4-055C-470D-97FF-AC75B7353D95}" type="presParOf" srcId="{10286A92-E7EA-4E76-9F23-2AAE37AA1C65}" destId="{7573D8C3-1D90-497A-8618-366BFC07BFD8}" srcOrd="2" destOrd="0" presId="urn:microsoft.com/office/officeart/2018/2/layout/IconVerticalSolidList"/>
    <dgm:cxn modelId="{100AA367-7A7C-43E7-B424-7F95AC1F36D8}" type="presParOf" srcId="{10286A92-E7EA-4E76-9F23-2AAE37AA1C65}" destId="{E98B22E5-5E31-4022-A628-EB9A1E9A1631}" srcOrd="3" destOrd="0" presId="urn:microsoft.com/office/officeart/2018/2/layout/IconVerticalSolidList"/>
    <dgm:cxn modelId="{13EA03CE-9CE0-4593-8A5B-A6632BCB03B2}" type="presParOf" srcId="{D6BB8CA4-1214-46DE-8793-738BFC664B63}" destId="{C0E5EBF5-727B-4B73-B9EC-30A0B69A21D9}" srcOrd="1" destOrd="0" presId="urn:microsoft.com/office/officeart/2018/2/layout/IconVerticalSolidList"/>
    <dgm:cxn modelId="{2B12207D-E495-41AB-B5EA-FA5BE1F2B454}" type="presParOf" srcId="{D6BB8CA4-1214-46DE-8793-738BFC664B63}" destId="{261BCF52-48D0-4C1F-9D78-39501A4FC4AC}" srcOrd="2" destOrd="0" presId="urn:microsoft.com/office/officeart/2018/2/layout/IconVerticalSolidList"/>
    <dgm:cxn modelId="{3B151E4F-F30B-4EDB-A55F-C5A8A660ECCC}" type="presParOf" srcId="{261BCF52-48D0-4C1F-9D78-39501A4FC4AC}" destId="{F242C7D7-46A4-410C-B364-1C35A5544D6A}" srcOrd="0" destOrd="0" presId="urn:microsoft.com/office/officeart/2018/2/layout/IconVerticalSolidList"/>
    <dgm:cxn modelId="{4A0CAAAF-840D-4F4E-8D68-F8EDF01D9118}" type="presParOf" srcId="{261BCF52-48D0-4C1F-9D78-39501A4FC4AC}" destId="{F2A57BFA-02B0-4458-BE4C-36C4D0D0B66D}" srcOrd="1" destOrd="0" presId="urn:microsoft.com/office/officeart/2018/2/layout/IconVerticalSolidList"/>
    <dgm:cxn modelId="{7354E128-023C-4FDE-8FC9-1F4B12009EC3}" type="presParOf" srcId="{261BCF52-48D0-4C1F-9D78-39501A4FC4AC}" destId="{9FE07A0C-D7D0-4D68-A720-D223AA46BD71}" srcOrd="2" destOrd="0" presId="urn:microsoft.com/office/officeart/2018/2/layout/IconVerticalSolidList"/>
    <dgm:cxn modelId="{9D0DFC32-C3D5-40A3-A815-6E25A24B7337}" type="presParOf" srcId="{261BCF52-48D0-4C1F-9D78-39501A4FC4AC}" destId="{7CBB5A2D-DB57-4AA8-A990-37B34B7F1F8C}"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4044AF-F379-4B15-9696-5F211207286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860AF98-D7A2-4941-84CC-A7F9EF8A116B}">
      <dgm:prSet/>
      <dgm:spPr/>
      <dgm:t>
        <a:bodyPr/>
        <a:lstStyle/>
        <a:p>
          <a:pPr>
            <a:lnSpc>
              <a:spcPct val="100000"/>
            </a:lnSpc>
          </a:pPr>
          <a:r>
            <a:rPr lang="en-US"/>
            <a:t>MowCo completed their second successful contract year for planter (36) and gateway (5) maintenance. </a:t>
          </a:r>
        </a:p>
      </dgm:t>
    </dgm:pt>
    <dgm:pt modelId="{B3A47567-2752-4DDA-ADE6-7CB1399FB9BD}" type="parTrans" cxnId="{7E0FEC3E-28A8-48D8-AC3D-D64A1D0BC10E}">
      <dgm:prSet/>
      <dgm:spPr/>
      <dgm:t>
        <a:bodyPr/>
        <a:lstStyle/>
        <a:p>
          <a:endParaRPr lang="en-US"/>
        </a:p>
      </dgm:t>
    </dgm:pt>
    <dgm:pt modelId="{73ADB3A5-1FB9-451E-AF22-28E2FB35488E}" type="sibTrans" cxnId="{7E0FEC3E-28A8-48D8-AC3D-D64A1D0BC10E}">
      <dgm:prSet/>
      <dgm:spPr/>
      <dgm:t>
        <a:bodyPr/>
        <a:lstStyle/>
        <a:p>
          <a:endParaRPr lang="en-US"/>
        </a:p>
      </dgm:t>
    </dgm:pt>
    <dgm:pt modelId="{9569EAE7-8CB9-4E50-A0A9-0E05720D4A2B}">
      <dgm:prSet/>
      <dgm:spPr/>
      <dgm:t>
        <a:bodyPr/>
        <a:lstStyle/>
        <a:p>
          <a:pPr>
            <a:lnSpc>
              <a:spcPct val="100000"/>
            </a:lnSpc>
          </a:pPr>
          <a:r>
            <a:rPr lang="en-US"/>
            <a:t>Holiday decorations were added to the bridge and gateways.</a:t>
          </a:r>
        </a:p>
      </dgm:t>
    </dgm:pt>
    <dgm:pt modelId="{2F224886-5EAE-46FE-8A41-A6062C9DA082}" type="parTrans" cxnId="{B6FED0EE-C1C9-4336-8803-999D98536E97}">
      <dgm:prSet/>
      <dgm:spPr/>
      <dgm:t>
        <a:bodyPr/>
        <a:lstStyle/>
        <a:p>
          <a:endParaRPr lang="en-US"/>
        </a:p>
      </dgm:t>
    </dgm:pt>
    <dgm:pt modelId="{AD556D59-B958-456B-BA70-9A6995058589}" type="sibTrans" cxnId="{B6FED0EE-C1C9-4336-8803-999D98536E97}">
      <dgm:prSet/>
      <dgm:spPr/>
      <dgm:t>
        <a:bodyPr/>
        <a:lstStyle/>
        <a:p>
          <a:endParaRPr lang="en-US"/>
        </a:p>
      </dgm:t>
    </dgm:pt>
    <dgm:pt modelId="{11687AB8-8610-41F8-A3FD-DAE6B8539979}" type="pres">
      <dgm:prSet presAssocID="{C44044AF-F379-4B15-9696-5F2112072861}" presName="root" presStyleCnt="0">
        <dgm:presLayoutVars>
          <dgm:dir/>
          <dgm:resizeHandles val="exact"/>
        </dgm:presLayoutVars>
      </dgm:prSet>
      <dgm:spPr/>
    </dgm:pt>
    <dgm:pt modelId="{437DE8FA-C29F-4198-9A5A-970B5D77C5D3}" type="pres">
      <dgm:prSet presAssocID="{9860AF98-D7A2-4941-84CC-A7F9EF8A116B}" presName="compNode" presStyleCnt="0"/>
      <dgm:spPr/>
    </dgm:pt>
    <dgm:pt modelId="{CB65D2C5-2B40-44F7-90CA-7F7CEF4805A7}" type="pres">
      <dgm:prSet presAssocID="{9860AF98-D7A2-4941-84CC-A7F9EF8A116B}" presName="bgRect" presStyleLbl="bgShp" presStyleIdx="0" presStyleCnt="2"/>
      <dgm:spPr/>
    </dgm:pt>
    <dgm:pt modelId="{518CD988-9FD1-4319-8A97-2FB35A5EA60D}" type="pres">
      <dgm:prSet presAssocID="{9860AF98-D7A2-4941-84CC-A7F9EF8A116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Open Hand with Plant"/>
        </a:ext>
      </dgm:extLst>
    </dgm:pt>
    <dgm:pt modelId="{F0A97D70-0621-4C14-9982-2153D53D8864}" type="pres">
      <dgm:prSet presAssocID="{9860AF98-D7A2-4941-84CC-A7F9EF8A116B}" presName="spaceRect" presStyleCnt="0"/>
      <dgm:spPr/>
    </dgm:pt>
    <dgm:pt modelId="{BF8D1141-1112-4E73-A33D-10A6BF32CD57}" type="pres">
      <dgm:prSet presAssocID="{9860AF98-D7A2-4941-84CC-A7F9EF8A116B}" presName="parTx" presStyleLbl="revTx" presStyleIdx="0" presStyleCnt="2">
        <dgm:presLayoutVars>
          <dgm:chMax val="0"/>
          <dgm:chPref val="0"/>
        </dgm:presLayoutVars>
      </dgm:prSet>
      <dgm:spPr/>
    </dgm:pt>
    <dgm:pt modelId="{0CA72CCB-D984-46DC-AD06-8E5B600B9FA9}" type="pres">
      <dgm:prSet presAssocID="{73ADB3A5-1FB9-451E-AF22-28E2FB35488E}" presName="sibTrans" presStyleCnt="0"/>
      <dgm:spPr/>
    </dgm:pt>
    <dgm:pt modelId="{958312E7-B6B3-4DBE-94EC-C62126A0696A}" type="pres">
      <dgm:prSet presAssocID="{9569EAE7-8CB9-4E50-A0A9-0E05720D4A2B}" presName="compNode" presStyleCnt="0"/>
      <dgm:spPr/>
    </dgm:pt>
    <dgm:pt modelId="{65F056F7-4536-4478-94C5-033513B48A08}" type="pres">
      <dgm:prSet presAssocID="{9569EAE7-8CB9-4E50-A0A9-0E05720D4A2B}" presName="bgRect" presStyleLbl="bgShp" presStyleIdx="1" presStyleCnt="2"/>
      <dgm:spPr/>
    </dgm:pt>
    <dgm:pt modelId="{1466063B-085D-4A76-87B5-F762146EA6FE}" type="pres">
      <dgm:prSet presAssocID="{9569EAE7-8CB9-4E50-A0A9-0E05720D4A2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estive Lantern"/>
        </a:ext>
      </dgm:extLst>
    </dgm:pt>
    <dgm:pt modelId="{08298EE6-027B-4D64-919E-425A28CDD7F4}" type="pres">
      <dgm:prSet presAssocID="{9569EAE7-8CB9-4E50-A0A9-0E05720D4A2B}" presName="spaceRect" presStyleCnt="0"/>
      <dgm:spPr/>
    </dgm:pt>
    <dgm:pt modelId="{709D6A9A-7114-4DC6-B276-3D49A3FCA5E0}" type="pres">
      <dgm:prSet presAssocID="{9569EAE7-8CB9-4E50-A0A9-0E05720D4A2B}" presName="parTx" presStyleLbl="revTx" presStyleIdx="1" presStyleCnt="2">
        <dgm:presLayoutVars>
          <dgm:chMax val="0"/>
          <dgm:chPref val="0"/>
        </dgm:presLayoutVars>
      </dgm:prSet>
      <dgm:spPr/>
    </dgm:pt>
  </dgm:ptLst>
  <dgm:cxnLst>
    <dgm:cxn modelId="{82291A30-C4B4-4D36-A9C5-B2A683256A44}" type="presOf" srcId="{C44044AF-F379-4B15-9696-5F2112072861}" destId="{11687AB8-8610-41F8-A3FD-DAE6B8539979}" srcOrd="0" destOrd="0" presId="urn:microsoft.com/office/officeart/2018/2/layout/IconVerticalSolidList"/>
    <dgm:cxn modelId="{7E0FEC3E-28A8-48D8-AC3D-D64A1D0BC10E}" srcId="{C44044AF-F379-4B15-9696-5F2112072861}" destId="{9860AF98-D7A2-4941-84CC-A7F9EF8A116B}" srcOrd="0" destOrd="0" parTransId="{B3A47567-2752-4DDA-ADE6-7CB1399FB9BD}" sibTransId="{73ADB3A5-1FB9-451E-AF22-28E2FB35488E}"/>
    <dgm:cxn modelId="{3903758E-DC9C-4CFC-98DD-BF3DD852C2BB}" type="presOf" srcId="{9569EAE7-8CB9-4E50-A0A9-0E05720D4A2B}" destId="{709D6A9A-7114-4DC6-B276-3D49A3FCA5E0}" srcOrd="0" destOrd="0" presId="urn:microsoft.com/office/officeart/2018/2/layout/IconVerticalSolidList"/>
    <dgm:cxn modelId="{B6FED0EE-C1C9-4336-8803-999D98536E97}" srcId="{C44044AF-F379-4B15-9696-5F2112072861}" destId="{9569EAE7-8CB9-4E50-A0A9-0E05720D4A2B}" srcOrd="1" destOrd="0" parTransId="{2F224886-5EAE-46FE-8A41-A6062C9DA082}" sibTransId="{AD556D59-B958-456B-BA70-9A6995058589}"/>
    <dgm:cxn modelId="{5ECD5FF5-01D5-43CE-BEA6-1ABB30A561DD}" type="presOf" srcId="{9860AF98-D7A2-4941-84CC-A7F9EF8A116B}" destId="{BF8D1141-1112-4E73-A33D-10A6BF32CD57}" srcOrd="0" destOrd="0" presId="urn:microsoft.com/office/officeart/2018/2/layout/IconVerticalSolidList"/>
    <dgm:cxn modelId="{88E3570B-42CB-4C2F-8990-0AD50F11DF4A}" type="presParOf" srcId="{11687AB8-8610-41F8-A3FD-DAE6B8539979}" destId="{437DE8FA-C29F-4198-9A5A-970B5D77C5D3}" srcOrd="0" destOrd="0" presId="urn:microsoft.com/office/officeart/2018/2/layout/IconVerticalSolidList"/>
    <dgm:cxn modelId="{5BA6E554-F69D-488A-8E09-365174A6596B}" type="presParOf" srcId="{437DE8FA-C29F-4198-9A5A-970B5D77C5D3}" destId="{CB65D2C5-2B40-44F7-90CA-7F7CEF4805A7}" srcOrd="0" destOrd="0" presId="urn:microsoft.com/office/officeart/2018/2/layout/IconVerticalSolidList"/>
    <dgm:cxn modelId="{0F462964-EBB4-49E8-8412-6C0F79973F6B}" type="presParOf" srcId="{437DE8FA-C29F-4198-9A5A-970B5D77C5D3}" destId="{518CD988-9FD1-4319-8A97-2FB35A5EA60D}" srcOrd="1" destOrd="0" presId="urn:microsoft.com/office/officeart/2018/2/layout/IconVerticalSolidList"/>
    <dgm:cxn modelId="{DD61B13B-E17B-4C4D-A75A-4D6293B8AE80}" type="presParOf" srcId="{437DE8FA-C29F-4198-9A5A-970B5D77C5D3}" destId="{F0A97D70-0621-4C14-9982-2153D53D8864}" srcOrd="2" destOrd="0" presId="urn:microsoft.com/office/officeart/2018/2/layout/IconVerticalSolidList"/>
    <dgm:cxn modelId="{9645150D-D85A-406A-8955-F6C908B85764}" type="presParOf" srcId="{437DE8FA-C29F-4198-9A5A-970B5D77C5D3}" destId="{BF8D1141-1112-4E73-A33D-10A6BF32CD57}" srcOrd="3" destOrd="0" presId="urn:microsoft.com/office/officeart/2018/2/layout/IconVerticalSolidList"/>
    <dgm:cxn modelId="{2A1840CB-5222-46C2-8EF4-FC3090E22A88}" type="presParOf" srcId="{11687AB8-8610-41F8-A3FD-DAE6B8539979}" destId="{0CA72CCB-D984-46DC-AD06-8E5B600B9FA9}" srcOrd="1" destOrd="0" presId="urn:microsoft.com/office/officeart/2018/2/layout/IconVerticalSolidList"/>
    <dgm:cxn modelId="{4C49EB05-075D-4CCD-98A3-A7BE90232564}" type="presParOf" srcId="{11687AB8-8610-41F8-A3FD-DAE6B8539979}" destId="{958312E7-B6B3-4DBE-94EC-C62126A0696A}" srcOrd="2" destOrd="0" presId="urn:microsoft.com/office/officeart/2018/2/layout/IconVerticalSolidList"/>
    <dgm:cxn modelId="{92DC5F9F-6DC3-4307-B931-B66EB759B262}" type="presParOf" srcId="{958312E7-B6B3-4DBE-94EC-C62126A0696A}" destId="{65F056F7-4536-4478-94C5-033513B48A08}" srcOrd="0" destOrd="0" presId="urn:microsoft.com/office/officeart/2018/2/layout/IconVerticalSolidList"/>
    <dgm:cxn modelId="{D52AF1B8-D207-4E36-82F6-3F14ED68905B}" type="presParOf" srcId="{958312E7-B6B3-4DBE-94EC-C62126A0696A}" destId="{1466063B-085D-4A76-87B5-F762146EA6FE}" srcOrd="1" destOrd="0" presId="urn:microsoft.com/office/officeart/2018/2/layout/IconVerticalSolidList"/>
    <dgm:cxn modelId="{26DD73A0-03E0-407A-8B4E-7D150E3ACFFE}" type="presParOf" srcId="{958312E7-B6B3-4DBE-94EC-C62126A0696A}" destId="{08298EE6-027B-4D64-919E-425A28CDD7F4}" srcOrd="2" destOrd="0" presId="urn:microsoft.com/office/officeart/2018/2/layout/IconVerticalSolidList"/>
    <dgm:cxn modelId="{603106DF-1B40-4277-852B-4BE431253AD8}" type="presParOf" srcId="{958312E7-B6B3-4DBE-94EC-C62126A0696A}" destId="{709D6A9A-7114-4DC6-B276-3D49A3FCA5E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B40F5A-64AE-448C-95BD-A4CA6BC06D7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2F3E2C6-EEC0-43F7-93EE-F27AA7417658}">
      <dgm:prSet/>
      <dgm:spPr/>
      <dgm:t>
        <a:bodyPr/>
        <a:lstStyle/>
        <a:p>
          <a:pPr>
            <a:lnSpc>
              <a:spcPct val="100000"/>
            </a:lnSpc>
          </a:pPr>
          <a:r>
            <a:rPr lang="en-US"/>
            <a:t>Riverfront Redevelopment Plan: Pre Development Actions – Completed environmental assessments, market assessments, site plan concept plan and property appraisals. </a:t>
          </a:r>
        </a:p>
      </dgm:t>
    </dgm:pt>
    <dgm:pt modelId="{17AE15BC-E786-4D25-9A4C-A157289014E6}" type="parTrans" cxnId="{64A97A06-D0A8-4DCD-A40D-1D57533D10EE}">
      <dgm:prSet/>
      <dgm:spPr/>
      <dgm:t>
        <a:bodyPr/>
        <a:lstStyle/>
        <a:p>
          <a:endParaRPr lang="en-US"/>
        </a:p>
      </dgm:t>
    </dgm:pt>
    <dgm:pt modelId="{CB441B54-1AC7-470A-9C9E-20A4DE8E54CD}" type="sibTrans" cxnId="{64A97A06-D0A8-4DCD-A40D-1D57533D10EE}">
      <dgm:prSet/>
      <dgm:spPr/>
      <dgm:t>
        <a:bodyPr/>
        <a:lstStyle/>
        <a:p>
          <a:endParaRPr lang="en-US"/>
        </a:p>
      </dgm:t>
    </dgm:pt>
    <dgm:pt modelId="{B9A80FE3-CA48-4F7B-8761-7F57CDADAC0A}">
      <dgm:prSet/>
      <dgm:spPr/>
      <dgm:t>
        <a:bodyPr/>
        <a:lstStyle/>
        <a:p>
          <a:pPr>
            <a:lnSpc>
              <a:spcPct val="100000"/>
            </a:lnSpc>
          </a:pPr>
          <a:r>
            <a:rPr lang="en-US" dirty="0"/>
            <a:t>Grant awards – 2 grants awarded</a:t>
          </a:r>
        </a:p>
      </dgm:t>
    </dgm:pt>
    <dgm:pt modelId="{5F922735-1374-421C-A0DF-C3741A1999A6}" type="parTrans" cxnId="{50D37922-889F-41D2-81FB-A3C746E4A386}">
      <dgm:prSet/>
      <dgm:spPr/>
      <dgm:t>
        <a:bodyPr/>
        <a:lstStyle/>
        <a:p>
          <a:endParaRPr lang="en-US"/>
        </a:p>
      </dgm:t>
    </dgm:pt>
    <dgm:pt modelId="{ABAB6A65-72F9-415A-967B-77751D8EDF8C}" type="sibTrans" cxnId="{50D37922-889F-41D2-81FB-A3C746E4A386}">
      <dgm:prSet/>
      <dgm:spPr/>
      <dgm:t>
        <a:bodyPr/>
        <a:lstStyle/>
        <a:p>
          <a:endParaRPr lang="en-US"/>
        </a:p>
      </dgm:t>
    </dgm:pt>
    <dgm:pt modelId="{3E68B2E6-7578-4821-B16F-DE4E8503E4F1}">
      <dgm:prSet/>
      <dgm:spPr/>
      <dgm:t>
        <a:bodyPr/>
        <a:lstStyle/>
        <a:p>
          <a:pPr>
            <a:lnSpc>
              <a:spcPct val="100000"/>
            </a:lnSpc>
          </a:pPr>
          <a:r>
            <a:rPr lang="en-US" dirty="0"/>
            <a:t>Business Retention / Recruitment Outreach – Continued meetings  with 10 business owners/tenants.  Completed DDA Commercial Business Inventory.</a:t>
          </a:r>
        </a:p>
      </dgm:t>
    </dgm:pt>
    <dgm:pt modelId="{175FBBAA-9416-4674-A641-2B0584DCB8EA}" type="parTrans" cxnId="{EDE75B5D-F4B3-4A69-BB84-0A67252751F1}">
      <dgm:prSet/>
      <dgm:spPr/>
      <dgm:t>
        <a:bodyPr/>
        <a:lstStyle/>
        <a:p>
          <a:endParaRPr lang="en-US"/>
        </a:p>
      </dgm:t>
    </dgm:pt>
    <dgm:pt modelId="{9129526D-F2D5-42F6-B863-9C5B99E7289A}" type="sibTrans" cxnId="{EDE75B5D-F4B3-4A69-BB84-0A67252751F1}">
      <dgm:prSet/>
      <dgm:spPr/>
      <dgm:t>
        <a:bodyPr/>
        <a:lstStyle/>
        <a:p>
          <a:endParaRPr lang="en-US"/>
        </a:p>
      </dgm:t>
    </dgm:pt>
    <dgm:pt modelId="{057EA17C-13CB-4EFC-A29A-882857025307}" type="pres">
      <dgm:prSet presAssocID="{27B40F5A-64AE-448C-95BD-A4CA6BC06D79}" presName="root" presStyleCnt="0">
        <dgm:presLayoutVars>
          <dgm:dir/>
          <dgm:resizeHandles val="exact"/>
        </dgm:presLayoutVars>
      </dgm:prSet>
      <dgm:spPr/>
    </dgm:pt>
    <dgm:pt modelId="{052D4CC0-7501-4232-B798-0C61A3B34F98}" type="pres">
      <dgm:prSet presAssocID="{92F3E2C6-EEC0-43F7-93EE-F27AA7417658}" presName="compNode" presStyleCnt="0"/>
      <dgm:spPr/>
    </dgm:pt>
    <dgm:pt modelId="{F93C588B-8205-401F-BAC7-CFB1E29FDB7E}" type="pres">
      <dgm:prSet presAssocID="{92F3E2C6-EEC0-43F7-93EE-F27AA7417658}" presName="bgRect" presStyleLbl="bgShp" presStyleIdx="0" presStyleCnt="3"/>
      <dgm:spPr/>
    </dgm:pt>
    <dgm:pt modelId="{A809A79A-EA92-4241-A265-C8D0673183CC}" type="pres">
      <dgm:prSet presAssocID="{92F3E2C6-EEC0-43F7-93EE-F27AA741765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ity"/>
        </a:ext>
      </dgm:extLst>
    </dgm:pt>
    <dgm:pt modelId="{442E6228-84EC-4D54-9A64-796719B57D12}" type="pres">
      <dgm:prSet presAssocID="{92F3E2C6-EEC0-43F7-93EE-F27AA7417658}" presName="spaceRect" presStyleCnt="0"/>
      <dgm:spPr/>
    </dgm:pt>
    <dgm:pt modelId="{14693EEB-A637-4862-9CA3-9C9B860156F5}" type="pres">
      <dgm:prSet presAssocID="{92F3E2C6-EEC0-43F7-93EE-F27AA7417658}" presName="parTx" presStyleLbl="revTx" presStyleIdx="0" presStyleCnt="3">
        <dgm:presLayoutVars>
          <dgm:chMax val="0"/>
          <dgm:chPref val="0"/>
        </dgm:presLayoutVars>
      </dgm:prSet>
      <dgm:spPr/>
    </dgm:pt>
    <dgm:pt modelId="{9D5C15E4-A4E6-40DE-8D31-690D0AAF210F}" type="pres">
      <dgm:prSet presAssocID="{CB441B54-1AC7-470A-9C9E-20A4DE8E54CD}" presName="sibTrans" presStyleCnt="0"/>
      <dgm:spPr/>
    </dgm:pt>
    <dgm:pt modelId="{7C545B8B-5C4D-4146-BD6C-79CEB5F6ABDB}" type="pres">
      <dgm:prSet presAssocID="{B9A80FE3-CA48-4F7B-8761-7F57CDADAC0A}" presName="compNode" presStyleCnt="0"/>
      <dgm:spPr/>
    </dgm:pt>
    <dgm:pt modelId="{39DFB911-9AC1-4F79-AA8B-7CB01D6425F6}" type="pres">
      <dgm:prSet presAssocID="{B9A80FE3-CA48-4F7B-8761-7F57CDADAC0A}" presName="bgRect" presStyleLbl="bgShp" presStyleIdx="1" presStyleCnt="3"/>
      <dgm:spPr/>
    </dgm:pt>
    <dgm:pt modelId="{2C2EE3E1-B345-4664-9FFB-A7F7DC97F558}" type="pres">
      <dgm:prSet presAssocID="{B9A80FE3-CA48-4F7B-8761-7F57CDADAC0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ibbon"/>
        </a:ext>
      </dgm:extLst>
    </dgm:pt>
    <dgm:pt modelId="{D1EA5A43-D5F1-489A-B070-D47884E733AE}" type="pres">
      <dgm:prSet presAssocID="{B9A80FE3-CA48-4F7B-8761-7F57CDADAC0A}" presName="spaceRect" presStyleCnt="0"/>
      <dgm:spPr/>
    </dgm:pt>
    <dgm:pt modelId="{97845139-2913-462D-80FA-85AF4FEA815D}" type="pres">
      <dgm:prSet presAssocID="{B9A80FE3-CA48-4F7B-8761-7F57CDADAC0A}" presName="parTx" presStyleLbl="revTx" presStyleIdx="1" presStyleCnt="3">
        <dgm:presLayoutVars>
          <dgm:chMax val="0"/>
          <dgm:chPref val="0"/>
        </dgm:presLayoutVars>
      </dgm:prSet>
      <dgm:spPr/>
    </dgm:pt>
    <dgm:pt modelId="{C8417429-D148-4613-8676-7978656C2FA0}" type="pres">
      <dgm:prSet presAssocID="{ABAB6A65-72F9-415A-967B-77751D8EDF8C}" presName="sibTrans" presStyleCnt="0"/>
      <dgm:spPr/>
    </dgm:pt>
    <dgm:pt modelId="{DA77B589-BA79-48B2-866A-81A14256A0CD}" type="pres">
      <dgm:prSet presAssocID="{3E68B2E6-7578-4821-B16F-DE4E8503E4F1}" presName="compNode" presStyleCnt="0"/>
      <dgm:spPr/>
    </dgm:pt>
    <dgm:pt modelId="{79A9C3F0-D27C-48DA-AE5A-97F976B4F625}" type="pres">
      <dgm:prSet presAssocID="{3E68B2E6-7578-4821-B16F-DE4E8503E4F1}" presName="bgRect" presStyleLbl="bgShp" presStyleIdx="2" presStyleCnt="3"/>
      <dgm:spPr/>
    </dgm:pt>
    <dgm:pt modelId="{1C9950D1-B624-4237-B42B-3CBE2035DE4F}" type="pres">
      <dgm:prSet presAssocID="{3E68B2E6-7578-4821-B16F-DE4E8503E4F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ers"/>
        </a:ext>
      </dgm:extLst>
    </dgm:pt>
    <dgm:pt modelId="{38D6B6F2-4878-4965-AC48-2BA6AD43999C}" type="pres">
      <dgm:prSet presAssocID="{3E68B2E6-7578-4821-B16F-DE4E8503E4F1}" presName="spaceRect" presStyleCnt="0"/>
      <dgm:spPr/>
    </dgm:pt>
    <dgm:pt modelId="{ED8C2F68-3510-43F3-83FB-FEE22E57C8FC}" type="pres">
      <dgm:prSet presAssocID="{3E68B2E6-7578-4821-B16F-DE4E8503E4F1}" presName="parTx" presStyleLbl="revTx" presStyleIdx="2" presStyleCnt="3">
        <dgm:presLayoutVars>
          <dgm:chMax val="0"/>
          <dgm:chPref val="0"/>
        </dgm:presLayoutVars>
      </dgm:prSet>
      <dgm:spPr/>
    </dgm:pt>
  </dgm:ptLst>
  <dgm:cxnLst>
    <dgm:cxn modelId="{64A97A06-D0A8-4DCD-A40D-1D57533D10EE}" srcId="{27B40F5A-64AE-448C-95BD-A4CA6BC06D79}" destId="{92F3E2C6-EEC0-43F7-93EE-F27AA7417658}" srcOrd="0" destOrd="0" parTransId="{17AE15BC-E786-4D25-9A4C-A157289014E6}" sibTransId="{CB441B54-1AC7-470A-9C9E-20A4DE8E54CD}"/>
    <dgm:cxn modelId="{6784C30D-DE6B-451A-9C80-C1F4A1BC1201}" type="presOf" srcId="{3E68B2E6-7578-4821-B16F-DE4E8503E4F1}" destId="{ED8C2F68-3510-43F3-83FB-FEE22E57C8FC}" srcOrd="0" destOrd="0" presId="urn:microsoft.com/office/officeart/2018/2/layout/IconVerticalSolidList"/>
    <dgm:cxn modelId="{50D37922-889F-41D2-81FB-A3C746E4A386}" srcId="{27B40F5A-64AE-448C-95BD-A4CA6BC06D79}" destId="{B9A80FE3-CA48-4F7B-8761-7F57CDADAC0A}" srcOrd="1" destOrd="0" parTransId="{5F922735-1374-421C-A0DF-C3741A1999A6}" sibTransId="{ABAB6A65-72F9-415A-967B-77751D8EDF8C}"/>
    <dgm:cxn modelId="{EDE75B5D-F4B3-4A69-BB84-0A67252751F1}" srcId="{27B40F5A-64AE-448C-95BD-A4CA6BC06D79}" destId="{3E68B2E6-7578-4821-B16F-DE4E8503E4F1}" srcOrd="2" destOrd="0" parTransId="{175FBBAA-9416-4674-A641-2B0584DCB8EA}" sibTransId="{9129526D-F2D5-42F6-B863-9C5B99E7289A}"/>
    <dgm:cxn modelId="{ACA3D076-C691-4A6E-81A5-DBD67E7F741D}" type="presOf" srcId="{B9A80FE3-CA48-4F7B-8761-7F57CDADAC0A}" destId="{97845139-2913-462D-80FA-85AF4FEA815D}" srcOrd="0" destOrd="0" presId="urn:microsoft.com/office/officeart/2018/2/layout/IconVerticalSolidList"/>
    <dgm:cxn modelId="{2F6C2E7A-4610-45EB-B7BD-E6A2B7069FF8}" type="presOf" srcId="{92F3E2C6-EEC0-43F7-93EE-F27AA7417658}" destId="{14693EEB-A637-4862-9CA3-9C9B860156F5}" srcOrd="0" destOrd="0" presId="urn:microsoft.com/office/officeart/2018/2/layout/IconVerticalSolidList"/>
    <dgm:cxn modelId="{F2A6AEEE-2908-4159-8F9C-5F45724279CF}" type="presOf" srcId="{27B40F5A-64AE-448C-95BD-A4CA6BC06D79}" destId="{057EA17C-13CB-4EFC-A29A-882857025307}" srcOrd="0" destOrd="0" presId="urn:microsoft.com/office/officeart/2018/2/layout/IconVerticalSolidList"/>
    <dgm:cxn modelId="{ED823760-7FC5-405C-9E01-1CD7BD1976A3}" type="presParOf" srcId="{057EA17C-13CB-4EFC-A29A-882857025307}" destId="{052D4CC0-7501-4232-B798-0C61A3B34F98}" srcOrd="0" destOrd="0" presId="urn:microsoft.com/office/officeart/2018/2/layout/IconVerticalSolidList"/>
    <dgm:cxn modelId="{721AC364-0C98-40DA-B210-3D9F843C1E03}" type="presParOf" srcId="{052D4CC0-7501-4232-B798-0C61A3B34F98}" destId="{F93C588B-8205-401F-BAC7-CFB1E29FDB7E}" srcOrd="0" destOrd="0" presId="urn:microsoft.com/office/officeart/2018/2/layout/IconVerticalSolidList"/>
    <dgm:cxn modelId="{C8A787E8-702D-4B58-9D1D-653EE4278B1B}" type="presParOf" srcId="{052D4CC0-7501-4232-B798-0C61A3B34F98}" destId="{A809A79A-EA92-4241-A265-C8D0673183CC}" srcOrd="1" destOrd="0" presId="urn:microsoft.com/office/officeart/2018/2/layout/IconVerticalSolidList"/>
    <dgm:cxn modelId="{01C59042-9E89-41BC-BB10-C64BF9FFE153}" type="presParOf" srcId="{052D4CC0-7501-4232-B798-0C61A3B34F98}" destId="{442E6228-84EC-4D54-9A64-796719B57D12}" srcOrd="2" destOrd="0" presId="urn:microsoft.com/office/officeart/2018/2/layout/IconVerticalSolidList"/>
    <dgm:cxn modelId="{1E9DEEFE-25D6-4919-8C5F-D15F167EC6CA}" type="presParOf" srcId="{052D4CC0-7501-4232-B798-0C61A3B34F98}" destId="{14693EEB-A637-4862-9CA3-9C9B860156F5}" srcOrd="3" destOrd="0" presId="urn:microsoft.com/office/officeart/2018/2/layout/IconVerticalSolidList"/>
    <dgm:cxn modelId="{B72FF461-7AD5-46CE-9DAC-7D59284FC0E8}" type="presParOf" srcId="{057EA17C-13CB-4EFC-A29A-882857025307}" destId="{9D5C15E4-A4E6-40DE-8D31-690D0AAF210F}" srcOrd="1" destOrd="0" presId="urn:microsoft.com/office/officeart/2018/2/layout/IconVerticalSolidList"/>
    <dgm:cxn modelId="{84302271-BD48-471E-AF6B-FDC34A773A9D}" type="presParOf" srcId="{057EA17C-13CB-4EFC-A29A-882857025307}" destId="{7C545B8B-5C4D-4146-BD6C-79CEB5F6ABDB}" srcOrd="2" destOrd="0" presId="urn:microsoft.com/office/officeart/2018/2/layout/IconVerticalSolidList"/>
    <dgm:cxn modelId="{9EDF4A79-FC95-4B9C-98DC-DA4F0F6898F7}" type="presParOf" srcId="{7C545B8B-5C4D-4146-BD6C-79CEB5F6ABDB}" destId="{39DFB911-9AC1-4F79-AA8B-7CB01D6425F6}" srcOrd="0" destOrd="0" presId="urn:microsoft.com/office/officeart/2018/2/layout/IconVerticalSolidList"/>
    <dgm:cxn modelId="{04BA1B02-D183-40B6-9A9C-17A390F0299B}" type="presParOf" srcId="{7C545B8B-5C4D-4146-BD6C-79CEB5F6ABDB}" destId="{2C2EE3E1-B345-4664-9FFB-A7F7DC97F558}" srcOrd="1" destOrd="0" presId="urn:microsoft.com/office/officeart/2018/2/layout/IconVerticalSolidList"/>
    <dgm:cxn modelId="{FE14859B-7398-4DC8-9E62-EF11DAE1F37C}" type="presParOf" srcId="{7C545B8B-5C4D-4146-BD6C-79CEB5F6ABDB}" destId="{D1EA5A43-D5F1-489A-B070-D47884E733AE}" srcOrd="2" destOrd="0" presId="urn:microsoft.com/office/officeart/2018/2/layout/IconVerticalSolidList"/>
    <dgm:cxn modelId="{CA21861D-7675-4C0D-8839-5B52B5C132D4}" type="presParOf" srcId="{7C545B8B-5C4D-4146-BD6C-79CEB5F6ABDB}" destId="{97845139-2913-462D-80FA-85AF4FEA815D}" srcOrd="3" destOrd="0" presId="urn:microsoft.com/office/officeart/2018/2/layout/IconVerticalSolidList"/>
    <dgm:cxn modelId="{D65089FD-59D1-4CE6-AFD2-10BCD62B72CA}" type="presParOf" srcId="{057EA17C-13CB-4EFC-A29A-882857025307}" destId="{C8417429-D148-4613-8676-7978656C2FA0}" srcOrd="3" destOrd="0" presId="urn:microsoft.com/office/officeart/2018/2/layout/IconVerticalSolidList"/>
    <dgm:cxn modelId="{098A9210-5B1A-4BA9-B3C8-503F943BBE78}" type="presParOf" srcId="{057EA17C-13CB-4EFC-A29A-882857025307}" destId="{DA77B589-BA79-48B2-866A-81A14256A0CD}" srcOrd="4" destOrd="0" presId="urn:microsoft.com/office/officeart/2018/2/layout/IconVerticalSolidList"/>
    <dgm:cxn modelId="{CCAABED3-5AD5-4BEE-8E95-DA1A12759D2D}" type="presParOf" srcId="{DA77B589-BA79-48B2-866A-81A14256A0CD}" destId="{79A9C3F0-D27C-48DA-AE5A-97F976B4F625}" srcOrd="0" destOrd="0" presId="urn:microsoft.com/office/officeart/2018/2/layout/IconVerticalSolidList"/>
    <dgm:cxn modelId="{56505F1D-48BA-4437-9F04-B7051C58F0F0}" type="presParOf" srcId="{DA77B589-BA79-48B2-866A-81A14256A0CD}" destId="{1C9950D1-B624-4237-B42B-3CBE2035DE4F}" srcOrd="1" destOrd="0" presId="urn:microsoft.com/office/officeart/2018/2/layout/IconVerticalSolidList"/>
    <dgm:cxn modelId="{C293B115-299D-4838-AE4C-C66D1E3FA437}" type="presParOf" srcId="{DA77B589-BA79-48B2-866A-81A14256A0CD}" destId="{38D6B6F2-4878-4965-AC48-2BA6AD43999C}" srcOrd="2" destOrd="0" presId="urn:microsoft.com/office/officeart/2018/2/layout/IconVerticalSolidList"/>
    <dgm:cxn modelId="{66906190-64FD-4143-BE13-D9803A6CEE3D}" type="presParOf" srcId="{DA77B589-BA79-48B2-866A-81A14256A0CD}" destId="{ED8C2F68-3510-43F3-83FB-FEE22E57C8FC}" srcOrd="3" destOrd="0" presId="urn:microsoft.com/office/officeart/2018/2/layout/IconVerticalSoli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550B87-F319-4B46-972B-1C2D70401D2E}">
      <dsp:nvSpPr>
        <dsp:cNvPr id="0" name=""/>
        <dsp:cNvSpPr/>
      </dsp:nvSpPr>
      <dsp:spPr>
        <a:xfrm>
          <a:off x="210605" y="976612"/>
          <a:ext cx="1154790" cy="11547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1442FF-E22B-417D-8B01-3C1A9CA2F836}">
      <dsp:nvSpPr>
        <dsp:cNvPr id="0" name=""/>
        <dsp:cNvSpPr/>
      </dsp:nvSpPr>
      <dsp:spPr>
        <a:xfrm>
          <a:off x="453111" y="1219117"/>
          <a:ext cx="669778" cy="6697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96D8E0-D5E4-4336-B94E-3D5099BB15C8}">
      <dsp:nvSpPr>
        <dsp:cNvPr id="0" name=""/>
        <dsp:cNvSpPr/>
      </dsp:nvSpPr>
      <dsp:spPr>
        <a:xfrm>
          <a:off x="1612850" y="976612"/>
          <a:ext cx="2722005" cy="1154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baseline="0" dirty="0">
              <a:solidFill>
                <a:schemeClr val="bg1"/>
              </a:solidFill>
            </a:rPr>
            <a:t>PA 57 Report</a:t>
          </a:r>
          <a:br>
            <a:rPr lang="en-US" sz="2400" b="1" kern="1200" baseline="0" dirty="0">
              <a:solidFill>
                <a:schemeClr val="bg1"/>
              </a:solidFill>
            </a:rPr>
          </a:br>
          <a:r>
            <a:rPr lang="en-US" sz="2400" b="1" kern="1200" baseline="0" dirty="0">
              <a:solidFill>
                <a:schemeClr val="bg1"/>
              </a:solidFill>
            </a:rPr>
            <a:t>Informational Meeting</a:t>
          </a:r>
          <a:br>
            <a:rPr lang="en-US" sz="2400" b="1" kern="1200" baseline="0" dirty="0">
              <a:solidFill>
                <a:schemeClr val="bg1"/>
              </a:solidFill>
            </a:rPr>
          </a:br>
          <a:r>
            <a:rPr lang="en-US" sz="2400" b="1" kern="1200" baseline="0" dirty="0">
              <a:solidFill>
                <a:schemeClr val="bg1"/>
              </a:solidFill>
            </a:rPr>
            <a:t>Comstock Township </a:t>
          </a:r>
          <a:endParaRPr lang="en-US" sz="2400" kern="1200" dirty="0">
            <a:solidFill>
              <a:schemeClr val="bg1"/>
            </a:solidFill>
          </a:endParaRPr>
        </a:p>
      </dsp:txBody>
      <dsp:txXfrm>
        <a:off x="1612850" y="976612"/>
        <a:ext cx="2722005" cy="1154790"/>
      </dsp:txXfrm>
    </dsp:sp>
    <dsp:sp modelId="{B830FDE3-8684-4899-9647-32A3A54E33DF}">
      <dsp:nvSpPr>
        <dsp:cNvPr id="0" name=""/>
        <dsp:cNvSpPr/>
      </dsp:nvSpPr>
      <dsp:spPr>
        <a:xfrm>
          <a:off x="4809144" y="976612"/>
          <a:ext cx="1154790" cy="115479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7EEC52-2495-4E89-A2CE-0D953D713692}">
      <dsp:nvSpPr>
        <dsp:cNvPr id="0" name=""/>
        <dsp:cNvSpPr/>
      </dsp:nvSpPr>
      <dsp:spPr>
        <a:xfrm>
          <a:off x="5051650" y="1219117"/>
          <a:ext cx="669778" cy="6697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DF4F7A-3260-49F5-961A-F7A3DCB554A2}">
      <dsp:nvSpPr>
        <dsp:cNvPr id="0" name=""/>
        <dsp:cNvSpPr/>
      </dsp:nvSpPr>
      <dsp:spPr>
        <a:xfrm>
          <a:off x="6230851" y="1150165"/>
          <a:ext cx="2722005" cy="1118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baseline="0" dirty="0">
              <a:solidFill>
                <a:schemeClr val="bg1"/>
              </a:solidFill>
            </a:rPr>
            <a:t>Downtown Development Authority</a:t>
          </a:r>
          <a:br>
            <a:rPr lang="en-US" sz="2400" b="1" kern="1200" baseline="0" dirty="0">
              <a:solidFill>
                <a:schemeClr val="bg1"/>
              </a:solidFill>
            </a:rPr>
          </a:br>
          <a:r>
            <a:rPr lang="en-US" sz="2400" b="1" kern="1200" baseline="0" dirty="0">
              <a:solidFill>
                <a:schemeClr val="bg1"/>
              </a:solidFill>
            </a:rPr>
            <a:t>February 27, 2025</a:t>
          </a:r>
          <a:br>
            <a:rPr lang="en-US" sz="2000" b="1" kern="1200" baseline="0" dirty="0">
              <a:solidFill>
                <a:schemeClr val="bg1"/>
              </a:solidFill>
            </a:rPr>
          </a:br>
          <a:endParaRPr lang="en-US" sz="2000" kern="1200" dirty="0">
            <a:solidFill>
              <a:schemeClr val="bg1"/>
            </a:solidFill>
          </a:endParaRPr>
        </a:p>
      </dsp:txBody>
      <dsp:txXfrm>
        <a:off x="6230851" y="1150165"/>
        <a:ext cx="2722005" cy="1118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4231D-EF3A-4D0B-ABF0-657B74353D2E}">
      <dsp:nvSpPr>
        <dsp:cNvPr id="0" name=""/>
        <dsp:cNvSpPr/>
      </dsp:nvSpPr>
      <dsp:spPr>
        <a:xfrm>
          <a:off x="0" y="22444"/>
          <a:ext cx="8656762" cy="11997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A84F53-69F2-4A9D-93E9-04172A365D4D}">
      <dsp:nvSpPr>
        <dsp:cNvPr id="0" name=""/>
        <dsp:cNvSpPr/>
      </dsp:nvSpPr>
      <dsp:spPr>
        <a:xfrm>
          <a:off x="362931" y="270461"/>
          <a:ext cx="659875" cy="659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D3A6B4-D1B4-40AC-BEAF-FBF1E0BAF128}">
      <dsp:nvSpPr>
        <dsp:cNvPr id="0" name=""/>
        <dsp:cNvSpPr/>
      </dsp:nvSpPr>
      <dsp:spPr>
        <a:xfrm>
          <a:off x="1385739" y="512"/>
          <a:ext cx="3895542" cy="1199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976" tIns="126976" rIns="126976" bIns="126976" numCol="1" spcCol="1270" anchor="ctr" anchorCtr="0">
          <a:noAutofit/>
        </a:bodyPr>
        <a:lstStyle/>
        <a:p>
          <a:pPr marL="0" lvl="0" indent="0" algn="l" defTabSz="755650">
            <a:lnSpc>
              <a:spcPct val="100000"/>
            </a:lnSpc>
            <a:spcBef>
              <a:spcPct val="0"/>
            </a:spcBef>
            <a:spcAft>
              <a:spcPct val="35000"/>
            </a:spcAft>
            <a:buNone/>
          </a:pPr>
          <a:r>
            <a:rPr lang="en-US" sz="1700" kern="1200"/>
            <a:t>Reporting Requirements to </a:t>
          </a:r>
          <a:r>
            <a:rPr lang="en-US" sz="1700" i="1" kern="1200"/>
            <a:t>Improve Transparency </a:t>
          </a:r>
          <a:endParaRPr lang="en-US" sz="1700" kern="1200"/>
        </a:p>
      </dsp:txBody>
      <dsp:txXfrm>
        <a:off x="1385739" y="512"/>
        <a:ext cx="3895542" cy="1199774"/>
      </dsp:txXfrm>
    </dsp:sp>
    <dsp:sp modelId="{95AAD272-7CBB-4BD9-82AC-9B0D92CE10BC}">
      <dsp:nvSpPr>
        <dsp:cNvPr id="0" name=""/>
        <dsp:cNvSpPr/>
      </dsp:nvSpPr>
      <dsp:spPr>
        <a:xfrm>
          <a:off x="5281282" y="512"/>
          <a:ext cx="3375479" cy="1199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976" tIns="126976" rIns="126976" bIns="126976" numCol="1" spcCol="1270" anchor="ctr" anchorCtr="0">
          <a:noAutofit/>
        </a:bodyPr>
        <a:lstStyle/>
        <a:p>
          <a:pPr marL="0" lvl="0" indent="0" algn="l" defTabSz="711200">
            <a:lnSpc>
              <a:spcPct val="100000"/>
            </a:lnSpc>
            <a:spcBef>
              <a:spcPct val="0"/>
            </a:spcBef>
            <a:spcAft>
              <a:spcPct val="35000"/>
            </a:spcAft>
            <a:buNone/>
          </a:pPr>
          <a:r>
            <a:rPr lang="en-US" sz="1600" kern="1200" dirty="0"/>
            <a:t>Maintain DDA Website</a:t>
          </a:r>
        </a:p>
      </dsp:txBody>
      <dsp:txXfrm>
        <a:off x="5281282" y="512"/>
        <a:ext cx="3375479" cy="1199774"/>
      </dsp:txXfrm>
    </dsp:sp>
    <dsp:sp modelId="{A7C07CC6-14C8-4633-BF7B-AA86E8C7811B}">
      <dsp:nvSpPr>
        <dsp:cNvPr id="0" name=""/>
        <dsp:cNvSpPr/>
      </dsp:nvSpPr>
      <dsp:spPr>
        <a:xfrm>
          <a:off x="0" y="1465473"/>
          <a:ext cx="8656762" cy="11997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152411-0D62-4FCF-B39F-DA60E3A74B79}">
      <dsp:nvSpPr>
        <dsp:cNvPr id="0" name=""/>
        <dsp:cNvSpPr/>
      </dsp:nvSpPr>
      <dsp:spPr>
        <a:xfrm>
          <a:off x="362931" y="1770180"/>
          <a:ext cx="659875" cy="659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6FB664-3B89-4DCD-A97C-BD6D23F64459}">
      <dsp:nvSpPr>
        <dsp:cNvPr id="0" name=""/>
        <dsp:cNvSpPr/>
      </dsp:nvSpPr>
      <dsp:spPr>
        <a:xfrm>
          <a:off x="1385739" y="1500230"/>
          <a:ext cx="3895542" cy="1199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976" tIns="126976" rIns="126976" bIns="126976" numCol="1" spcCol="1270" anchor="ctr" anchorCtr="0">
          <a:noAutofit/>
        </a:bodyPr>
        <a:lstStyle/>
        <a:p>
          <a:pPr marL="0" lvl="0" indent="0" algn="l" defTabSz="755650">
            <a:lnSpc>
              <a:spcPct val="100000"/>
            </a:lnSpc>
            <a:spcBef>
              <a:spcPct val="0"/>
            </a:spcBef>
            <a:spcAft>
              <a:spcPct val="35000"/>
            </a:spcAft>
            <a:buNone/>
          </a:pPr>
          <a:r>
            <a:rPr lang="en-US" sz="1700" kern="1200"/>
            <a:t>Hold Two Public Informational Meetings </a:t>
          </a:r>
        </a:p>
      </dsp:txBody>
      <dsp:txXfrm>
        <a:off x="1385739" y="1500230"/>
        <a:ext cx="3895542" cy="1199774"/>
      </dsp:txXfrm>
    </dsp:sp>
    <dsp:sp modelId="{E4BF804D-473E-4248-A82E-82DF8A51B4AA}">
      <dsp:nvSpPr>
        <dsp:cNvPr id="0" name=""/>
        <dsp:cNvSpPr/>
      </dsp:nvSpPr>
      <dsp:spPr>
        <a:xfrm>
          <a:off x="5281282" y="1500230"/>
          <a:ext cx="3375479" cy="1199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976" tIns="126976" rIns="126976" bIns="126976" numCol="1" spcCol="1270" anchor="ctr" anchorCtr="0">
          <a:noAutofit/>
        </a:bodyPr>
        <a:lstStyle/>
        <a:p>
          <a:pPr marL="0" lvl="0" indent="0" algn="l" defTabSz="711200">
            <a:lnSpc>
              <a:spcPct val="100000"/>
            </a:lnSpc>
            <a:spcBef>
              <a:spcPct val="0"/>
            </a:spcBef>
            <a:spcAft>
              <a:spcPct val="35000"/>
            </a:spcAft>
            <a:buNone/>
          </a:pPr>
          <a:r>
            <a:rPr lang="en-US" sz="1600" kern="1200" dirty="0"/>
            <a:t>Submit Annual Report to State of Michigan</a:t>
          </a:r>
        </a:p>
      </dsp:txBody>
      <dsp:txXfrm>
        <a:off x="5281282" y="1500230"/>
        <a:ext cx="3375479" cy="1199774"/>
      </dsp:txXfrm>
    </dsp:sp>
    <dsp:sp modelId="{99BDD234-BFCB-4DAB-A45C-31BD9D4FA012}">
      <dsp:nvSpPr>
        <dsp:cNvPr id="0" name=""/>
        <dsp:cNvSpPr/>
      </dsp:nvSpPr>
      <dsp:spPr>
        <a:xfrm>
          <a:off x="0" y="2999948"/>
          <a:ext cx="8656762" cy="119977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1AF674-8593-46C0-930F-17D2A70AD590}">
      <dsp:nvSpPr>
        <dsp:cNvPr id="0" name=""/>
        <dsp:cNvSpPr/>
      </dsp:nvSpPr>
      <dsp:spPr>
        <a:xfrm>
          <a:off x="362931" y="3269898"/>
          <a:ext cx="659875" cy="6598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CE6D78-D907-429A-A635-58AEE9DF36F9}">
      <dsp:nvSpPr>
        <dsp:cNvPr id="0" name=""/>
        <dsp:cNvSpPr/>
      </dsp:nvSpPr>
      <dsp:spPr>
        <a:xfrm>
          <a:off x="1385739" y="2999948"/>
          <a:ext cx="7271022" cy="1199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976" tIns="126976" rIns="126976" bIns="126976" numCol="1" spcCol="1270" anchor="ctr" anchorCtr="0">
          <a:noAutofit/>
        </a:bodyPr>
        <a:lstStyle/>
        <a:p>
          <a:pPr marL="0" lvl="0" indent="0" algn="l" defTabSz="755650">
            <a:lnSpc>
              <a:spcPct val="100000"/>
            </a:lnSpc>
            <a:spcBef>
              <a:spcPct val="0"/>
            </a:spcBef>
            <a:spcAft>
              <a:spcPct val="35000"/>
            </a:spcAft>
            <a:buNone/>
          </a:pPr>
          <a:r>
            <a:rPr lang="en-US" sz="1700" kern="1200"/>
            <a:t>Downtown Development Authorities are required to hold two informational meetings annually for the purpose of informing the public of the goals and direction of the authority, including projects to be undertaken in the coming year.</a:t>
          </a:r>
        </a:p>
      </dsp:txBody>
      <dsp:txXfrm>
        <a:off x="1385739" y="2999948"/>
        <a:ext cx="7271022" cy="11997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635A85-260B-419F-9F81-674B6E0FE257}">
      <dsp:nvSpPr>
        <dsp:cNvPr id="0" name=""/>
        <dsp:cNvSpPr/>
      </dsp:nvSpPr>
      <dsp:spPr>
        <a:xfrm>
          <a:off x="0" y="497246"/>
          <a:ext cx="8226936" cy="14917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DE03DA-A1F2-4599-9F3F-5C9B5F8DA4CD}">
      <dsp:nvSpPr>
        <dsp:cNvPr id="0" name=""/>
        <dsp:cNvSpPr/>
      </dsp:nvSpPr>
      <dsp:spPr>
        <a:xfrm>
          <a:off x="451251" y="832888"/>
          <a:ext cx="820457" cy="8204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7A4FA3-B483-414E-8AB2-5DDAF4257D95}">
      <dsp:nvSpPr>
        <dsp:cNvPr id="0" name=""/>
        <dsp:cNvSpPr/>
      </dsp:nvSpPr>
      <dsp:spPr>
        <a:xfrm>
          <a:off x="1722959" y="497246"/>
          <a:ext cx="6503976" cy="1491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876" tIns="157876" rIns="157876" bIns="157876" numCol="1" spcCol="1270" anchor="ctr" anchorCtr="0">
          <a:noAutofit/>
        </a:bodyPr>
        <a:lstStyle/>
        <a:p>
          <a:pPr marL="0" lvl="0" indent="0" algn="l" defTabSz="622300">
            <a:lnSpc>
              <a:spcPct val="100000"/>
            </a:lnSpc>
            <a:spcBef>
              <a:spcPct val="0"/>
            </a:spcBef>
            <a:spcAft>
              <a:spcPct val="35000"/>
            </a:spcAft>
            <a:buNone/>
          </a:pPr>
          <a:r>
            <a:rPr lang="en-US" sz="1400" kern="1200"/>
            <a:t>In 2019, the Township created a Downtown Development Authority (DDA). You can find the map of the DDA boundaries below. This district enables the Township to capture property taxes from various taxing jurisdictions through Tax Increment Financing, which can then be utilized for enhancements within the district. The goal is to increase property values, stimulate economic growth, eradicate sources of deterioration, and rejuvenate the area’s vitality.</a:t>
          </a:r>
        </a:p>
      </dsp:txBody>
      <dsp:txXfrm>
        <a:off x="1722959" y="497246"/>
        <a:ext cx="6503976" cy="1491740"/>
      </dsp:txXfrm>
    </dsp:sp>
    <dsp:sp modelId="{3C269EF8-88D2-467C-8B5F-C6E060504BFD}">
      <dsp:nvSpPr>
        <dsp:cNvPr id="0" name=""/>
        <dsp:cNvSpPr/>
      </dsp:nvSpPr>
      <dsp:spPr>
        <a:xfrm>
          <a:off x="0" y="2311525"/>
          <a:ext cx="8226936" cy="14917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BA2855-0887-45D0-81A2-672B058943BB}">
      <dsp:nvSpPr>
        <dsp:cNvPr id="0" name=""/>
        <dsp:cNvSpPr/>
      </dsp:nvSpPr>
      <dsp:spPr>
        <a:xfrm>
          <a:off x="451251" y="2647166"/>
          <a:ext cx="820457" cy="8204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3E340E-C836-4E02-9B52-3876696DD758}">
      <dsp:nvSpPr>
        <dsp:cNvPr id="0" name=""/>
        <dsp:cNvSpPr/>
      </dsp:nvSpPr>
      <dsp:spPr>
        <a:xfrm>
          <a:off x="1722959" y="2311525"/>
          <a:ext cx="6503976" cy="14917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876" tIns="157876" rIns="157876" bIns="157876" numCol="1" spcCol="1270" anchor="ctr" anchorCtr="0">
          <a:noAutofit/>
        </a:bodyPr>
        <a:lstStyle/>
        <a:p>
          <a:pPr marL="0" lvl="0" indent="0" algn="l" defTabSz="622300">
            <a:lnSpc>
              <a:spcPct val="100000"/>
            </a:lnSpc>
            <a:spcBef>
              <a:spcPct val="0"/>
            </a:spcBef>
            <a:spcAft>
              <a:spcPct val="35000"/>
            </a:spcAft>
            <a:buNone/>
          </a:pPr>
          <a:r>
            <a:rPr lang="en-US" sz="1400" kern="1200"/>
            <a:t>2023 Mission Statement: The Comstock Center DDA will aim to provide a friendly and welcoming downtown which will enhance and honor our history while promoting cultural, business and recreational opportunities that attract businesses and residents.</a:t>
          </a:r>
        </a:p>
      </dsp:txBody>
      <dsp:txXfrm>
        <a:off x="1722959" y="2311525"/>
        <a:ext cx="6503976" cy="14917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38E70-0338-4BC5-8ECA-BFB64E199F9F}">
      <dsp:nvSpPr>
        <dsp:cNvPr id="0" name=""/>
        <dsp:cNvSpPr/>
      </dsp:nvSpPr>
      <dsp:spPr>
        <a:xfrm>
          <a:off x="0" y="1585"/>
          <a:ext cx="8466639" cy="8033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999A0A-EB9D-4EE2-B69E-68D01A9B1F11}">
      <dsp:nvSpPr>
        <dsp:cNvPr id="0" name=""/>
        <dsp:cNvSpPr/>
      </dsp:nvSpPr>
      <dsp:spPr>
        <a:xfrm>
          <a:off x="243015" y="182340"/>
          <a:ext cx="441846" cy="4418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7C0D73-A4C2-44FF-A00E-A5EA8163B697}">
      <dsp:nvSpPr>
        <dsp:cNvPr id="0" name=""/>
        <dsp:cNvSpPr/>
      </dsp:nvSpPr>
      <dsp:spPr>
        <a:xfrm>
          <a:off x="927877" y="1585"/>
          <a:ext cx="7538761" cy="803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022" tIns="85022" rIns="85022" bIns="85022" numCol="1" spcCol="1270" anchor="ctr" anchorCtr="0">
          <a:noAutofit/>
        </a:bodyPr>
        <a:lstStyle/>
        <a:p>
          <a:pPr marL="0" lvl="0" indent="0" algn="l" defTabSz="977900">
            <a:lnSpc>
              <a:spcPct val="100000"/>
            </a:lnSpc>
            <a:spcBef>
              <a:spcPct val="0"/>
            </a:spcBef>
            <a:spcAft>
              <a:spcPct val="35000"/>
            </a:spcAft>
            <a:buNone/>
          </a:pPr>
          <a:r>
            <a:rPr lang="en-US" sz="2200" b="1" kern="1200" dirty="0"/>
            <a:t>Beautification / Maintenance / Infrastructure / Safety </a:t>
          </a:r>
          <a:endParaRPr lang="en-US" sz="2200" kern="1200" dirty="0"/>
        </a:p>
      </dsp:txBody>
      <dsp:txXfrm>
        <a:off x="927877" y="1585"/>
        <a:ext cx="7538761" cy="803357"/>
      </dsp:txXfrm>
    </dsp:sp>
    <dsp:sp modelId="{00A2C8ED-DCF4-4139-92A4-4CF5BA8DB333}">
      <dsp:nvSpPr>
        <dsp:cNvPr id="0" name=""/>
        <dsp:cNvSpPr/>
      </dsp:nvSpPr>
      <dsp:spPr>
        <a:xfrm>
          <a:off x="0" y="1005781"/>
          <a:ext cx="8466639" cy="8033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A7FB1D-E22A-4181-9E73-189D4C66716A}">
      <dsp:nvSpPr>
        <dsp:cNvPr id="0" name=""/>
        <dsp:cNvSpPr/>
      </dsp:nvSpPr>
      <dsp:spPr>
        <a:xfrm>
          <a:off x="243015" y="1186536"/>
          <a:ext cx="441846" cy="4418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E5AC3B-8DA1-41E8-8B85-DB4B9F3374A6}">
      <dsp:nvSpPr>
        <dsp:cNvPr id="0" name=""/>
        <dsp:cNvSpPr/>
      </dsp:nvSpPr>
      <dsp:spPr>
        <a:xfrm>
          <a:off x="927877" y="1005781"/>
          <a:ext cx="7538761" cy="803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022" tIns="85022" rIns="85022" bIns="85022" numCol="1" spcCol="1270" anchor="ctr" anchorCtr="0">
          <a:noAutofit/>
        </a:bodyPr>
        <a:lstStyle/>
        <a:p>
          <a:pPr marL="0" lvl="0" indent="0" algn="l" defTabSz="977900">
            <a:lnSpc>
              <a:spcPct val="100000"/>
            </a:lnSpc>
            <a:spcBef>
              <a:spcPct val="0"/>
            </a:spcBef>
            <a:spcAft>
              <a:spcPct val="35000"/>
            </a:spcAft>
            <a:buNone/>
          </a:pPr>
          <a:r>
            <a:rPr lang="en-US" sz="2200" b="1" kern="1200"/>
            <a:t>Events / Special Programs</a:t>
          </a:r>
          <a:r>
            <a:rPr lang="en-US" sz="2200" kern="1200"/>
            <a:t> </a:t>
          </a:r>
        </a:p>
      </dsp:txBody>
      <dsp:txXfrm>
        <a:off x="927877" y="1005781"/>
        <a:ext cx="7538761" cy="803357"/>
      </dsp:txXfrm>
    </dsp:sp>
    <dsp:sp modelId="{623E0E51-E9F0-44F4-A9DF-3B08481639E6}">
      <dsp:nvSpPr>
        <dsp:cNvPr id="0" name=""/>
        <dsp:cNvSpPr/>
      </dsp:nvSpPr>
      <dsp:spPr>
        <a:xfrm>
          <a:off x="0" y="2009977"/>
          <a:ext cx="8466639" cy="8033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860B96-9A44-4193-9C9A-F73813F64C65}">
      <dsp:nvSpPr>
        <dsp:cNvPr id="0" name=""/>
        <dsp:cNvSpPr/>
      </dsp:nvSpPr>
      <dsp:spPr>
        <a:xfrm>
          <a:off x="243015" y="2190732"/>
          <a:ext cx="441846" cy="4418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017F33-0072-4AAE-AEB5-F5CA8B8E1F77}">
      <dsp:nvSpPr>
        <dsp:cNvPr id="0" name=""/>
        <dsp:cNvSpPr/>
      </dsp:nvSpPr>
      <dsp:spPr>
        <a:xfrm>
          <a:off x="927877" y="2009977"/>
          <a:ext cx="7538761" cy="803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022" tIns="85022" rIns="85022" bIns="85022" numCol="1" spcCol="1270" anchor="ctr" anchorCtr="0">
          <a:noAutofit/>
        </a:bodyPr>
        <a:lstStyle/>
        <a:p>
          <a:pPr marL="0" lvl="0" indent="0" algn="l" defTabSz="977900">
            <a:lnSpc>
              <a:spcPct val="100000"/>
            </a:lnSpc>
            <a:spcBef>
              <a:spcPct val="0"/>
            </a:spcBef>
            <a:spcAft>
              <a:spcPct val="35000"/>
            </a:spcAft>
            <a:buNone/>
          </a:pPr>
          <a:r>
            <a:rPr lang="en-US" sz="2200" b="1" kern="1200"/>
            <a:t>Economic Development / Marketing / Outreach </a:t>
          </a:r>
          <a:endParaRPr lang="en-US" sz="2200" kern="1200"/>
        </a:p>
      </dsp:txBody>
      <dsp:txXfrm>
        <a:off x="927877" y="2009977"/>
        <a:ext cx="7538761" cy="803357"/>
      </dsp:txXfrm>
    </dsp:sp>
    <dsp:sp modelId="{11F5C9E3-9889-4353-A89A-E5F8F04031FB}">
      <dsp:nvSpPr>
        <dsp:cNvPr id="0" name=""/>
        <dsp:cNvSpPr/>
      </dsp:nvSpPr>
      <dsp:spPr>
        <a:xfrm>
          <a:off x="0" y="3014173"/>
          <a:ext cx="8466639" cy="8033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02CD59-48E7-44BB-8EBE-971A86E30B02}">
      <dsp:nvSpPr>
        <dsp:cNvPr id="0" name=""/>
        <dsp:cNvSpPr/>
      </dsp:nvSpPr>
      <dsp:spPr>
        <a:xfrm>
          <a:off x="243015" y="3194929"/>
          <a:ext cx="441846" cy="4418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130267-1668-4D17-94B0-62BE3B361B39}">
      <dsp:nvSpPr>
        <dsp:cNvPr id="0" name=""/>
        <dsp:cNvSpPr/>
      </dsp:nvSpPr>
      <dsp:spPr>
        <a:xfrm>
          <a:off x="927877" y="3014173"/>
          <a:ext cx="7538761" cy="803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022" tIns="85022" rIns="85022" bIns="85022" numCol="1" spcCol="1270" anchor="ctr" anchorCtr="0">
          <a:noAutofit/>
        </a:bodyPr>
        <a:lstStyle/>
        <a:p>
          <a:pPr marL="0" lvl="0" indent="0" algn="l" defTabSz="977900">
            <a:lnSpc>
              <a:spcPct val="100000"/>
            </a:lnSpc>
            <a:spcBef>
              <a:spcPct val="0"/>
            </a:spcBef>
            <a:spcAft>
              <a:spcPct val="35000"/>
            </a:spcAft>
            <a:buNone/>
          </a:pPr>
          <a:r>
            <a:rPr lang="en-US" sz="2200" b="1" kern="1200"/>
            <a:t>Executive Committee</a:t>
          </a:r>
          <a:endParaRPr lang="en-US" sz="2200" kern="1200"/>
        </a:p>
      </dsp:txBody>
      <dsp:txXfrm>
        <a:off x="927877" y="3014173"/>
        <a:ext cx="7538761" cy="8033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1B5D3E-CA13-472C-B820-899091282359}">
      <dsp:nvSpPr>
        <dsp:cNvPr id="0" name=""/>
        <dsp:cNvSpPr/>
      </dsp:nvSpPr>
      <dsp:spPr>
        <a:xfrm>
          <a:off x="0" y="717651"/>
          <a:ext cx="5666400" cy="13248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92BB44-C35B-43DB-89AA-44F60041BDDE}">
      <dsp:nvSpPr>
        <dsp:cNvPr id="0" name=""/>
        <dsp:cNvSpPr/>
      </dsp:nvSpPr>
      <dsp:spPr>
        <a:xfrm>
          <a:off x="400781" y="1015753"/>
          <a:ext cx="728692" cy="72869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8B22E5-5E31-4022-A628-EB9A1E9A1631}">
      <dsp:nvSpPr>
        <dsp:cNvPr id="0" name=""/>
        <dsp:cNvSpPr/>
      </dsp:nvSpPr>
      <dsp:spPr>
        <a:xfrm>
          <a:off x="1530254" y="717651"/>
          <a:ext cx="4136145" cy="1324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218" tIns="140218" rIns="140218" bIns="140218" numCol="1" spcCol="1270" anchor="ctr" anchorCtr="0">
          <a:noAutofit/>
        </a:bodyPr>
        <a:lstStyle/>
        <a:p>
          <a:pPr marL="0" lvl="0" indent="0" algn="l" defTabSz="800100">
            <a:lnSpc>
              <a:spcPct val="100000"/>
            </a:lnSpc>
            <a:spcBef>
              <a:spcPct val="0"/>
            </a:spcBef>
            <a:spcAft>
              <a:spcPct val="35000"/>
            </a:spcAft>
            <a:buNone/>
          </a:pPr>
          <a:r>
            <a:rPr lang="en-US" sz="1800" kern="1200"/>
            <a:t>The Kalamazoo River Bridge Flower Program was installed.  A new security camera and signage was installed to help prevent vandalism</a:t>
          </a:r>
        </a:p>
      </dsp:txBody>
      <dsp:txXfrm>
        <a:off x="1530254" y="717651"/>
        <a:ext cx="4136145" cy="1324896"/>
      </dsp:txXfrm>
    </dsp:sp>
    <dsp:sp modelId="{F242C7D7-46A4-410C-B364-1C35A5544D6A}">
      <dsp:nvSpPr>
        <dsp:cNvPr id="0" name=""/>
        <dsp:cNvSpPr/>
      </dsp:nvSpPr>
      <dsp:spPr>
        <a:xfrm>
          <a:off x="0" y="2373772"/>
          <a:ext cx="5666400" cy="13248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A57BFA-02B0-4458-BE4C-36C4D0D0B66D}">
      <dsp:nvSpPr>
        <dsp:cNvPr id="0" name=""/>
        <dsp:cNvSpPr/>
      </dsp:nvSpPr>
      <dsp:spPr>
        <a:xfrm>
          <a:off x="400781" y="2671873"/>
          <a:ext cx="728692" cy="72869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BB5A2D-DB57-4AA8-A990-37B34B7F1F8C}">
      <dsp:nvSpPr>
        <dsp:cNvPr id="0" name=""/>
        <dsp:cNvSpPr/>
      </dsp:nvSpPr>
      <dsp:spPr>
        <a:xfrm>
          <a:off x="1530254" y="2373772"/>
          <a:ext cx="4136145" cy="1324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218" tIns="140218" rIns="140218" bIns="140218" numCol="1" spcCol="1270" anchor="ctr" anchorCtr="0">
          <a:noAutofit/>
        </a:bodyPr>
        <a:lstStyle/>
        <a:p>
          <a:pPr marL="0" lvl="0" indent="0" algn="l" defTabSz="800100">
            <a:lnSpc>
              <a:spcPct val="100000"/>
            </a:lnSpc>
            <a:spcBef>
              <a:spcPct val="0"/>
            </a:spcBef>
            <a:spcAft>
              <a:spcPct val="35000"/>
            </a:spcAft>
            <a:buNone/>
          </a:pPr>
          <a:r>
            <a:rPr lang="en-US" sz="1800" kern="1200"/>
            <a:t>Annual Bridge bank clean-up was completed.</a:t>
          </a:r>
        </a:p>
      </dsp:txBody>
      <dsp:txXfrm>
        <a:off x="1530254" y="2373772"/>
        <a:ext cx="4136145" cy="13248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65D2C5-2B40-44F7-90CA-7F7CEF4805A7}">
      <dsp:nvSpPr>
        <dsp:cNvPr id="0" name=""/>
        <dsp:cNvSpPr/>
      </dsp:nvSpPr>
      <dsp:spPr>
        <a:xfrm>
          <a:off x="0" y="759135"/>
          <a:ext cx="4924757" cy="140148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8CD988-9FD1-4319-8A97-2FB35A5EA60D}">
      <dsp:nvSpPr>
        <dsp:cNvPr id="0" name=""/>
        <dsp:cNvSpPr/>
      </dsp:nvSpPr>
      <dsp:spPr>
        <a:xfrm>
          <a:off x="423947" y="1074468"/>
          <a:ext cx="770814" cy="7708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8D1141-1112-4E73-A33D-10A6BF32CD57}">
      <dsp:nvSpPr>
        <dsp:cNvPr id="0" name=""/>
        <dsp:cNvSpPr/>
      </dsp:nvSpPr>
      <dsp:spPr>
        <a:xfrm>
          <a:off x="1618709" y="759135"/>
          <a:ext cx="3306047" cy="1401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323" tIns="148323" rIns="148323" bIns="148323" numCol="1" spcCol="1270" anchor="ctr" anchorCtr="0">
          <a:noAutofit/>
        </a:bodyPr>
        <a:lstStyle/>
        <a:p>
          <a:pPr marL="0" lvl="0" indent="0" algn="l" defTabSz="844550">
            <a:lnSpc>
              <a:spcPct val="100000"/>
            </a:lnSpc>
            <a:spcBef>
              <a:spcPct val="0"/>
            </a:spcBef>
            <a:spcAft>
              <a:spcPct val="35000"/>
            </a:spcAft>
            <a:buNone/>
          </a:pPr>
          <a:r>
            <a:rPr lang="en-US" sz="1900" kern="1200"/>
            <a:t>MowCo completed their second successful contract year for planter (36) and gateway (5) maintenance. </a:t>
          </a:r>
        </a:p>
      </dsp:txBody>
      <dsp:txXfrm>
        <a:off x="1618709" y="759135"/>
        <a:ext cx="3306047" cy="1401480"/>
      </dsp:txXfrm>
    </dsp:sp>
    <dsp:sp modelId="{65F056F7-4536-4478-94C5-033513B48A08}">
      <dsp:nvSpPr>
        <dsp:cNvPr id="0" name=""/>
        <dsp:cNvSpPr/>
      </dsp:nvSpPr>
      <dsp:spPr>
        <a:xfrm>
          <a:off x="0" y="2510985"/>
          <a:ext cx="4924757" cy="140148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66063B-085D-4A76-87B5-F762146EA6FE}">
      <dsp:nvSpPr>
        <dsp:cNvPr id="0" name=""/>
        <dsp:cNvSpPr/>
      </dsp:nvSpPr>
      <dsp:spPr>
        <a:xfrm>
          <a:off x="423947" y="2826318"/>
          <a:ext cx="770814" cy="7708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9D6A9A-7114-4DC6-B276-3D49A3FCA5E0}">
      <dsp:nvSpPr>
        <dsp:cNvPr id="0" name=""/>
        <dsp:cNvSpPr/>
      </dsp:nvSpPr>
      <dsp:spPr>
        <a:xfrm>
          <a:off x="1618709" y="2510985"/>
          <a:ext cx="3306047" cy="1401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323" tIns="148323" rIns="148323" bIns="148323" numCol="1" spcCol="1270" anchor="ctr" anchorCtr="0">
          <a:noAutofit/>
        </a:bodyPr>
        <a:lstStyle/>
        <a:p>
          <a:pPr marL="0" lvl="0" indent="0" algn="l" defTabSz="844550">
            <a:lnSpc>
              <a:spcPct val="100000"/>
            </a:lnSpc>
            <a:spcBef>
              <a:spcPct val="0"/>
            </a:spcBef>
            <a:spcAft>
              <a:spcPct val="35000"/>
            </a:spcAft>
            <a:buNone/>
          </a:pPr>
          <a:r>
            <a:rPr lang="en-US" sz="1900" kern="1200"/>
            <a:t>Holiday decorations were added to the bridge and gateways.</a:t>
          </a:r>
        </a:p>
      </dsp:txBody>
      <dsp:txXfrm>
        <a:off x="1618709" y="2510985"/>
        <a:ext cx="3306047" cy="140148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C588B-8205-401F-BAC7-CFB1E29FDB7E}">
      <dsp:nvSpPr>
        <dsp:cNvPr id="0" name=""/>
        <dsp:cNvSpPr/>
      </dsp:nvSpPr>
      <dsp:spPr>
        <a:xfrm>
          <a:off x="0" y="634"/>
          <a:ext cx="6299289" cy="14843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09A79A-EA92-4241-A265-C8D0673183CC}">
      <dsp:nvSpPr>
        <dsp:cNvPr id="0" name=""/>
        <dsp:cNvSpPr/>
      </dsp:nvSpPr>
      <dsp:spPr>
        <a:xfrm>
          <a:off x="449003" y="334603"/>
          <a:ext cx="816369" cy="8163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693EEB-A637-4862-9CA3-9C9B860156F5}">
      <dsp:nvSpPr>
        <dsp:cNvPr id="0" name=""/>
        <dsp:cNvSpPr/>
      </dsp:nvSpPr>
      <dsp:spPr>
        <a:xfrm>
          <a:off x="1714376" y="634"/>
          <a:ext cx="4584912" cy="1484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089" tIns="157089" rIns="157089" bIns="157089" numCol="1" spcCol="1270" anchor="ctr" anchorCtr="0">
          <a:noAutofit/>
        </a:bodyPr>
        <a:lstStyle/>
        <a:p>
          <a:pPr marL="0" lvl="0" indent="0" algn="l" defTabSz="755650">
            <a:lnSpc>
              <a:spcPct val="100000"/>
            </a:lnSpc>
            <a:spcBef>
              <a:spcPct val="0"/>
            </a:spcBef>
            <a:spcAft>
              <a:spcPct val="35000"/>
            </a:spcAft>
            <a:buNone/>
          </a:pPr>
          <a:r>
            <a:rPr lang="en-US" sz="1700" kern="1200"/>
            <a:t>Riverfront Redevelopment Plan: Pre Development Actions – Completed environmental assessments, market assessments, site plan concept plan and property appraisals. </a:t>
          </a:r>
        </a:p>
      </dsp:txBody>
      <dsp:txXfrm>
        <a:off x="1714376" y="634"/>
        <a:ext cx="4584912" cy="1484308"/>
      </dsp:txXfrm>
    </dsp:sp>
    <dsp:sp modelId="{39DFB911-9AC1-4F79-AA8B-7CB01D6425F6}">
      <dsp:nvSpPr>
        <dsp:cNvPr id="0" name=""/>
        <dsp:cNvSpPr/>
      </dsp:nvSpPr>
      <dsp:spPr>
        <a:xfrm>
          <a:off x="0" y="1856020"/>
          <a:ext cx="6299289" cy="14843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2EE3E1-B345-4664-9FFB-A7F7DC97F558}">
      <dsp:nvSpPr>
        <dsp:cNvPr id="0" name=""/>
        <dsp:cNvSpPr/>
      </dsp:nvSpPr>
      <dsp:spPr>
        <a:xfrm>
          <a:off x="449003" y="2189989"/>
          <a:ext cx="816369" cy="8163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845139-2913-462D-80FA-85AF4FEA815D}">
      <dsp:nvSpPr>
        <dsp:cNvPr id="0" name=""/>
        <dsp:cNvSpPr/>
      </dsp:nvSpPr>
      <dsp:spPr>
        <a:xfrm>
          <a:off x="1714376" y="1856020"/>
          <a:ext cx="4584912" cy="1484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089" tIns="157089" rIns="157089" bIns="157089" numCol="1" spcCol="1270" anchor="ctr" anchorCtr="0">
          <a:noAutofit/>
        </a:bodyPr>
        <a:lstStyle/>
        <a:p>
          <a:pPr marL="0" lvl="0" indent="0" algn="l" defTabSz="755650">
            <a:lnSpc>
              <a:spcPct val="100000"/>
            </a:lnSpc>
            <a:spcBef>
              <a:spcPct val="0"/>
            </a:spcBef>
            <a:spcAft>
              <a:spcPct val="35000"/>
            </a:spcAft>
            <a:buNone/>
          </a:pPr>
          <a:r>
            <a:rPr lang="en-US" sz="1700" kern="1200" dirty="0"/>
            <a:t>Grant awards – 2 grants awarded</a:t>
          </a:r>
        </a:p>
      </dsp:txBody>
      <dsp:txXfrm>
        <a:off x="1714376" y="1856020"/>
        <a:ext cx="4584912" cy="1484308"/>
      </dsp:txXfrm>
    </dsp:sp>
    <dsp:sp modelId="{79A9C3F0-D27C-48DA-AE5A-97F976B4F625}">
      <dsp:nvSpPr>
        <dsp:cNvPr id="0" name=""/>
        <dsp:cNvSpPr/>
      </dsp:nvSpPr>
      <dsp:spPr>
        <a:xfrm>
          <a:off x="0" y="3711406"/>
          <a:ext cx="6299289" cy="148430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9950D1-B624-4237-B42B-3CBE2035DE4F}">
      <dsp:nvSpPr>
        <dsp:cNvPr id="0" name=""/>
        <dsp:cNvSpPr/>
      </dsp:nvSpPr>
      <dsp:spPr>
        <a:xfrm>
          <a:off x="449003" y="4045375"/>
          <a:ext cx="816369" cy="8163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8C2F68-3510-43F3-83FB-FEE22E57C8FC}">
      <dsp:nvSpPr>
        <dsp:cNvPr id="0" name=""/>
        <dsp:cNvSpPr/>
      </dsp:nvSpPr>
      <dsp:spPr>
        <a:xfrm>
          <a:off x="1714376" y="3711406"/>
          <a:ext cx="4584912" cy="14843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7089" tIns="157089" rIns="157089" bIns="157089" numCol="1" spcCol="1270" anchor="ctr" anchorCtr="0">
          <a:noAutofit/>
        </a:bodyPr>
        <a:lstStyle/>
        <a:p>
          <a:pPr marL="0" lvl="0" indent="0" algn="l" defTabSz="755650">
            <a:lnSpc>
              <a:spcPct val="100000"/>
            </a:lnSpc>
            <a:spcBef>
              <a:spcPct val="0"/>
            </a:spcBef>
            <a:spcAft>
              <a:spcPct val="35000"/>
            </a:spcAft>
            <a:buNone/>
          </a:pPr>
          <a:r>
            <a:rPr lang="en-US" sz="1700" kern="1200" dirty="0"/>
            <a:t>Business Retention / Recruitment Outreach – Continued meetings  with 10 business owners/tenants.  Completed DDA Commercial Business Inventory.</a:t>
          </a:r>
        </a:p>
      </dsp:txBody>
      <dsp:txXfrm>
        <a:off x="1714376" y="3711406"/>
        <a:ext cx="4584912" cy="1484308"/>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50" tIns="46550" rIns="93150" bIns="465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50" tIns="46550" rIns="93150" bIns="465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50" tIns="46550" rIns="93150" bIns="465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marR="0" lvl="0" indent="0" algn="r" rtl="0">
              <a:lnSpc>
                <a:spcPct val="100000"/>
              </a:lnSpc>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1: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80" name="Google Shape;80;p1: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2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28: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28: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29: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17" name="Google Shape;217;p29: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3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30: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30: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3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31: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41" name="Google Shape;241;p31: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3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p32: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32: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3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33: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60" name="Google Shape;260;p33: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3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39: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327" name="Google Shape;327;p39: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3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34: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272" name="Google Shape;272;p34: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4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41: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349" name="Google Shape;349;p41: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4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43: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43: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17: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98" name="Google Shape;98;p17: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4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44: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380" name="Google Shape;380;p44: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a:t>20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2: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88" name="Google Shape;88;p2: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2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20: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29" name="Google Shape;129;p20: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21: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39" name="Google Shape;139;p21: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23: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23: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2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24: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24: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2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25: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80" name="Google Shape;180;p25: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27:notes"/>
          <p:cNvSpPr txBox="1">
            <a:spLocks noGrp="1"/>
          </p:cNvSpPr>
          <p:nvPr>
            <p:ph type="body" idx="1"/>
          </p:nvPr>
        </p:nvSpPr>
        <p:spPr>
          <a:xfrm>
            <a:off x="701040" y="4473892"/>
            <a:ext cx="5608320" cy="3660458"/>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27:notes"/>
          <p:cNvSpPr txBox="1">
            <a:spLocks noGrp="1"/>
          </p:cNvSpPr>
          <p:nvPr>
            <p:ph type="sldNum" idx="12"/>
          </p:nvPr>
        </p:nvSpPr>
        <p:spPr>
          <a:xfrm>
            <a:off x="3970938" y="8829967"/>
            <a:ext cx="3037840" cy="466433"/>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4960137"/>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Subtitle 2"/>
          <p:cNvSpPr>
            <a:spLocks noGrp="1"/>
          </p:cNvSpPr>
          <p:nvPr>
            <p:ph type="subTitle" idx="1"/>
          </p:nvPr>
        </p:nvSpPr>
        <p:spPr>
          <a:xfrm>
            <a:off x="6457950" y="4960137"/>
            <a:ext cx="2400300" cy="1463040"/>
          </a:xfrm>
        </p:spPr>
        <p:txBody>
          <a:bodyPr lIns="91440" rIns="91440" anchor="ctr">
            <a:normAutofit/>
          </a:bodyPr>
          <a:lstStyle>
            <a:lvl1pPr marL="0" indent="0" algn="l">
              <a:lnSpc>
                <a:spcPct val="100000"/>
              </a:lnSpc>
              <a:spcBef>
                <a:spcPts val="0"/>
              </a:spcBef>
              <a:buNone/>
              <a:defRPr sz="160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910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594963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971675"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762000"/>
            <a:ext cx="5686425"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7" name="Straight Connector 6"/>
          <p:cNvCxnSpPr/>
          <p:nvPr/>
        </p:nvCxnSpPr>
        <p:spPr>
          <a:xfrm rot="5400000" flipV="1">
            <a:off x="7543800" y="17356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9745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42623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10"/>
          <p:cNvSpPr/>
          <p:nvPr/>
        </p:nvSpPr>
        <p:spPr>
          <a:xfrm>
            <a:off x="4762" y="0"/>
            <a:ext cx="9139239" cy="4572001"/>
          </a:xfrm>
          <a:custGeom>
            <a:avLst/>
            <a:gdLst/>
            <a:ahLst/>
            <a:cxnLst/>
            <a:rect l="l" t="t" r="r" b="b"/>
            <a:pathLst>
              <a:path w="9139239" h="4572001">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960137"/>
            <a:ext cx="5829300" cy="1463040"/>
          </a:xfrm>
        </p:spPr>
        <p:txBody>
          <a:bodyPr anchor="ctr">
            <a:normAutofit/>
          </a:bodyPr>
          <a:lstStyle>
            <a:lvl1pPr algn="r">
              <a:defRPr sz="44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6457950" y="4960137"/>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5832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6"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2286000"/>
            <a:ext cx="35661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9982095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768096" y="585216"/>
            <a:ext cx="7290054"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2179636"/>
            <a:ext cx="3566160" cy="822960"/>
          </a:xfrm>
        </p:spPr>
        <p:txBody>
          <a:bodyPr lIns="137160" rIns="137160" anchor="ctr">
            <a:normAutofit/>
          </a:bodyPr>
          <a:lstStyle>
            <a:lvl1pPr marL="0" indent="0">
              <a:spcBef>
                <a:spcPts val="0"/>
              </a:spcBef>
              <a:spcAft>
                <a:spcPts val="0"/>
              </a:spcAft>
              <a:buNone/>
              <a:defRPr sz="22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8096"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1990" y="2179636"/>
            <a:ext cx="3566160" cy="822960"/>
          </a:xfrm>
        </p:spPr>
        <p:txBody>
          <a:bodyPr lIns="137160" rIns="137160" anchor="ctr">
            <a:normAutofit/>
          </a:bodyPr>
          <a:lstStyle>
            <a:lvl1pPr marL="0" indent="0">
              <a:spcBef>
                <a:spcPts val="0"/>
              </a:spcBef>
              <a:spcAft>
                <a:spcPts val="0"/>
              </a:spcAft>
              <a:buNone/>
              <a:defRPr lang="en-US" sz="22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4491990" y="2967788"/>
            <a:ext cx="356616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13677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90141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125889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471509"/>
            <a:ext cx="3291840" cy="1737360"/>
          </a:xfrm>
        </p:spPr>
        <p:txBody>
          <a:bodyPr>
            <a:noAutofit/>
          </a:bodyPr>
          <a:lstStyle>
            <a:lvl1pPr>
              <a:lnSpc>
                <a:spcPct val="80000"/>
              </a:lnSpc>
              <a:defRPr sz="3600"/>
            </a:lvl1pPr>
          </a:lstStyle>
          <a:p>
            <a:r>
              <a:rPr lang="en-US"/>
              <a:t>Click to edit Master title style</a:t>
            </a:r>
            <a:endParaRPr lang="en-US" dirty="0"/>
          </a:p>
        </p:txBody>
      </p:sp>
      <p:sp>
        <p:nvSpPr>
          <p:cNvPr id="3" name="Content Placeholder 2"/>
          <p:cNvSpPr>
            <a:spLocks noGrp="1"/>
          </p:cNvSpPr>
          <p:nvPr>
            <p:ph idx="1"/>
          </p:nvPr>
        </p:nvSpPr>
        <p:spPr>
          <a:xfrm>
            <a:off x="4286250" y="822960"/>
            <a:ext cx="4258818" cy="5184648"/>
          </a:xfrm>
        </p:spPr>
        <p:txBody>
          <a:bodyPr>
            <a:normAutofit/>
          </a:bodyPr>
          <a:lstStyle>
            <a:lvl1pPr>
              <a:defRPr sz="2000"/>
            </a:lvl1pPr>
            <a:lvl2pPr>
              <a:defRPr sz="16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2257506"/>
            <a:ext cx="329184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77174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4960138"/>
            <a:ext cx="5829300" cy="1463040"/>
          </a:xfrm>
        </p:spPr>
        <p:txBody>
          <a:bodyPr anchor="ctr">
            <a:normAutofit/>
          </a:bodyPr>
          <a:lstStyle>
            <a:lvl1pPr algn="r">
              <a:defRPr sz="44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4572000"/>
          </a:xfrm>
          <a:solidFill>
            <a:schemeClr val="accent1">
              <a:lumMod val="60000"/>
              <a:lumOff val="40000"/>
            </a:schemeClr>
          </a:solidFill>
        </p:spPr>
        <p:txBody>
          <a:bodyPr lIns="457200" tIns="36576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4960138"/>
            <a:ext cx="2400300" cy="1463040"/>
          </a:xfrm>
        </p:spPr>
        <p:txBody>
          <a:bodyPr lIns="91440" rIns="91440" anchor="ctr">
            <a:normAutofit/>
          </a:bodyPr>
          <a:lstStyle>
            <a:lvl1pPr marL="0" indent="0">
              <a:lnSpc>
                <a:spcPct val="100000"/>
              </a:lnSpc>
              <a:spcBef>
                <a:spcPts val="0"/>
              </a:spcBef>
              <a:buNone/>
              <a:defRPr sz="160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flipV="1">
            <a:off x="629013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90181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585216"/>
            <a:ext cx="7290054"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2286000"/>
            <a:ext cx="7290055"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6470704"/>
            <a:ext cx="161560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endParaRPr lang="en-US"/>
          </a:p>
        </p:txBody>
      </p:sp>
      <p:sp>
        <p:nvSpPr>
          <p:cNvPr id="5" name="Footer Placeholder 4"/>
          <p:cNvSpPr>
            <a:spLocks noGrp="1"/>
          </p:cNvSpPr>
          <p:nvPr>
            <p:ph type="ftr" sz="quarter" idx="3"/>
          </p:nvPr>
        </p:nvSpPr>
        <p:spPr>
          <a:xfrm>
            <a:off x="3632200" y="6470704"/>
            <a:ext cx="4426094"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8128000" y="6470704"/>
            <a:ext cx="730250"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marL="0" lvl="0" indent="0" algn="r" rtl="0">
              <a:spcBef>
                <a:spcPts val="0"/>
              </a:spcBef>
              <a:spcAft>
                <a:spcPts val="0"/>
              </a:spcAft>
              <a:buNone/>
            </a:pPr>
            <a:fld id="{00000000-1234-1234-1234-123412341234}" type="slidenum">
              <a:rPr lang="en-US" smtClean="0"/>
              <a:t>‹#›</a:t>
            </a:fld>
            <a:endParaRPr lang="en-US"/>
          </a:p>
        </p:txBody>
      </p:sp>
      <p:cxnSp>
        <p:nvCxnSpPr>
          <p:cNvPr id="7" name="Straight Connector 6"/>
          <p:cNvCxnSpPr/>
          <p:nvPr/>
        </p:nvCxnSpPr>
        <p:spPr>
          <a:xfrm flipV="1">
            <a:off x="5715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79443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sldNum="0" hdr="0" ftr="0" dt="0"/>
  <p:txStyles>
    <p:title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0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6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3.png"/><Relationship Id="rId7" Type="http://schemas.openxmlformats.org/officeDocument/2006/relationships/diagramQuickStyle" Target="../diagrams/quickStyle5.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34.png"/><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9.png"/><Relationship Id="rId7" Type="http://schemas.openxmlformats.org/officeDocument/2006/relationships/diagramQuickStyle" Target="../diagrams/quickStyle6.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40.png"/><Relationship Id="rId9" Type="http://schemas.microsoft.com/office/2007/relationships/diagramDrawing" Target="../diagrams/drawing6.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2.jpg"/><Relationship Id="rId7" Type="http://schemas.openxmlformats.org/officeDocument/2006/relationships/diagramLayout" Target="../diagrams/layout7.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Data" Target="../diagrams/data7.xml"/><Relationship Id="rId5" Type="http://schemas.openxmlformats.org/officeDocument/2006/relationships/image" Target="../media/image46.png"/><Relationship Id="rId10" Type="http://schemas.microsoft.com/office/2007/relationships/diagramDrawing" Target="../diagrams/drawing7.xml"/><Relationship Id="rId4" Type="http://schemas.openxmlformats.org/officeDocument/2006/relationships/image" Target="../media/image45.png"/><Relationship Id="rId9" Type="http://schemas.openxmlformats.org/officeDocument/2006/relationships/diagramColors" Target="../diagrams/colors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57.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6.emf"/><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hyperlink" Target="mailto:sdeisler@comstockmi.gov"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hyperlink" Target="https://comstockmi.gov/downtown-" TargetMode="External"/></Relationships>
</file>

<file path=ppt/slides/_rels/slide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comstockmi.gov/downtown-de" TargetMode="External"/><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jp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2"/>
          <p:cNvSpPr/>
          <p:nvPr/>
        </p:nvSpPr>
        <p:spPr>
          <a:xfrm>
            <a:off x="0" y="0"/>
            <a:ext cx="9144000" cy="4212367"/>
          </a:xfrm>
          <a:prstGeom prst="rect">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pic>
        <p:nvPicPr>
          <p:cNvPr id="84" name="Google Shape;84;p12" descr="Logo, company name&#10;&#10;Description automatically generated"/>
          <p:cNvPicPr preferRelativeResize="0"/>
          <p:nvPr/>
        </p:nvPicPr>
        <p:blipFill rotWithShape="1">
          <a:blip r:embed="rId3">
            <a:alphaModFix/>
          </a:blip>
          <a:srcRect/>
          <a:stretch/>
        </p:blipFill>
        <p:spPr>
          <a:xfrm>
            <a:off x="2943122" y="4372824"/>
            <a:ext cx="3257755" cy="2020599"/>
          </a:xfrm>
          <a:prstGeom prst="rect">
            <a:avLst/>
          </a:prstGeom>
          <a:noFill/>
          <a:ln>
            <a:noFill/>
          </a:ln>
        </p:spPr>
      </p:pic>
      <p:graphicFrame>
        <p:nvGraphicFramePr>
          <p:cNvPr id="86" name="Google Shape;83;p12">
            <a:extLst>
              <a:ext uri="{FF2B5EF4-FFF2-40B4-BE49-F238E27FC236}">
                <a16:creationId xmlns:a16="http://schemas.microsoft.com/office/drawing/2014/main" id="{832B6D64-7E4E-D372-3037-133D72F16428}"/>
              </a:ext>
            </a:extLst>
          </p:cNvPr>
          <p:cNvGraphicFramePr/>
          <p:nvPr>
            <p:extLst>
              <p:ext uri="{D42A27DB-BD31-4B8C-83A1-F6EECF244321}">
                <p14:modId xmlns:p14="http://schemas.microsoft.com/office/powerpoint/2010/main" val="62450353"/>
              </p:ext>
            </p:extLst>
          </p:nvPr>
        </p:nvGraphicFramePr>
        <p:xfrm>
          <a:off x="0" y="552176"/>
          <a:ext cx="9144000" cy="31080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5"/>
          <p:cNvSpPr/>
          <p:nvPr/>
        </p:nvSpPr>
        <p:spPr>
          <a:xfrm>
            <a:off x="0" y="1323593"/>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212" name="Google Shape;212;p25"/>
          <p:cNvSpPr txBox="1">
            <a:spLocks noGrp="1"/>
          </p:cNvSpPr>
          <p:nvPr>
            <p:ph type="ctrTitle"/>
          </p:nvPr>
        </p:nvSpPr>
        <p:spPr>
          <a:xfrm>
            <a:off x="0" y="1155"/>
            <a:ext cx="9144000" cy="1323594"/>
          </a:xfrm>
          <a:prstGeom prst="rect">
            <a:avLst/>
          </a:prstGeom>
          <a:solidFill>
            <a:srgbClr val="2F5496"/>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dirty="0">
                <a:solidFill>
                  <a:schemeClr val="lt1"/>
                </a:solidFill>
              </a:rPr>
              <a:t>  </a:t>
            </a:r>
            <a:r>
              <a:rPr lang="en-US" sz="3600" dirty="0">
                <a:solidFill>
                  <a:schemeClr val="lt1"/>
                </a:solidFill>
              </a:rPr>
              <a:t>DDA Participation &amp; Partnerships</a:t>
            </a:r>
            <a:endParaRPr sz="3600" dirty="0">
              <a:solidFill>
                <a:schemeClr val="lt1"/>
              </a:solidFill>
            </a:endParaRPr>
          </a:p>
        </p:txBody>
      </p:sp>
      <p:sp>
        <p:nvSpPr>
          <p:cNvPr id="213" name="Google Shape;213;p25"/>
          <p:cNvSpPr txBox="1">
            <a:spLocks noGrp="1"/>
          </p:cNvSpPr>
          <p:nvPr>
            <p:ph type="subTitle" idx="1"/>
          </p:nvPr>
        </p:nvSpPr>
        <p:spPr>
          <a:xfrm>
            <a:off x="479750" y="1438075"/>
            <a:ext cx="8349600" cy="4815600"/>
          </a:xfrm>
          <a:prstGeom prst="rect">
            <a:avLst/>
          </a:prstGeom>
          <a:noFill/>
          <a:ln>
            <a:noFill/>
          </a:ln>
        </p:spPr>
        <p:txBody>
          <a:bodyPr spcFirstLastPara="1" wrap="square" lIns="91425" tIns="45700" rIns="91425" bIns="45700" anchor="t" anchorCtr="0">
            <a:normAutofit fontScale="25000" lnSpcReduction="20000"/>
          </a:bodyPr>
          <a:lstStyle/>
          <a:p>
            <a:pPr marL="428625" lvl="0" indent="-257175" algn="l" rtl="0">
              <a:lnSpc>
                <a:spcPct val="90000"/>
              </a:lnSpc>
              <a:spcBef>
                <a:spcPts val="0"/>
              </a:spcBef>
              <a:spcAft>
                <a:spcPts val="0"/>
              </a:spcAft>
              <a:buClr>
                <a:schemeClr val="lt1"/>
              </a:buClr>
              <a:buSzPct val="52941"/>
              <a:buFont typeface="Courier New"/>
              <a:buNone/>
            </a:pPr>
            <a:endParaRPr sz="5100" dirty="0">
              <a:solidFill>
                <a:schemeClr val="lt1"/>
              </a:solidFill>
            </a:endParaRPr>
          </a:p>
          <a:p>
            <a:pPr marL="457200" lvl="0" indent="-403835" algn="l" rtl="0">
              <a:lnSpc>
                <a:spcPct val="90000"/>
              </a:lnSpc>
              <a:spcBef>
                <a:spcPts val="0"/>
              </a:spcBef>
              <a:spcAft>
                <a:spcPts val="0"/>
              </a:spcAft>
              <a:buClr>
                <a:schemeClr val="lt1"/>
              </a:buClr>
              <a:buSzPct val="100000"/>
              <a:buChar char="●"/>
            </a:pPr>
            <a:r>
              <a:rPr lang="en-US" sz="11038" dirty="0">
                <a:solidFill>
                  <a:srgbClr val="FFFF00"/>
                </a:solidFill>
              </a:rPr>
              <a:t>Technical</a:t>
            </a:r>
            <a:r>
              <a:rPr lang="en-US" sz="11038" dirty="0">
                <a:solidFill>
                  <a:schemeClr val="lt1"/>
                </a:solidFill>
              </a:rPr>
              <a:t> -Kalamazoo County, MEDC, EPA</a:t>
            </a:r>
            <a:endParaRPr sz="11038" dirty="0">
              <a:solidFill>
                <a:schemeClr val="lt1"/>
              </a:solidFill>
            </a:endParaRPr>
          </a:p>
          <a:p>
            <a:pPr marL="0" lvl="0" indent="0" algn="l" rtl="0">
              <a:lnSpc>
                <a:spcPct val="90000"/>
              </a:lnSpc>
              <a:spcBef>
                <a:spcPts val="0"/>
              </a:spcBef>
              <a:spcAft>
                <a:spcPts val="0"/>
              </a:spcAft>
              <a:buNone/>
            </a:pPr>
            <a:endParaRPr sz="11038" dirty="0">
              <a:solidFill>
                <a:schemeClr val="lt1"/>
              </a:solidFill>
            </a:endParaRPr>
          </a:p>
          <a:p>
            <a:pPr marL="457200" lvl="0" indent="-403835" algn="l" rtl="0">
              <a:lnSpc>
                <a:spcPct val="90000"/>
              </a:lnSpc>
              <a:spcBef>
                <a:spcPts val="0"/>
              </a:spcBef>
              <a:spcAft>
                <a:spcPts val="0"/>
              </a:spcAft>
              <a:buClr>
                <a:schemeClr val="lt1"/>
              </a:buClr>
              <a:buSzPct val="100000"/>
              <a:buChar char="●"/>
            </a:pPr>
            <a:r>
              <a:rPr lang="en-US" sz="11038" dirty="0">
                <a:solidFill>
                  <a:srgbClr val="FFFF00"/>
                </a:solidFill>
              </a:rPr>
              <a:t>Governmental </a:t>
            </a:r>
            <a:r>
              <a:rPr lang="en-US" sz="11038" dirty="0">
                <a:solidFill>
                  <a:schemeClr val="lt1"/>
                </a:solidFill>
              </a:rPr>
              <a:t>- Township Board and Staff, Parks &amp; Recreation, Road Commission, Michigan Waterways Stewards</a:t>
            </a:r>
            <a:endParaRPr sz="11038" dirty="0">
              <a:solidFill>
                <a:schemeClr val="lt1"/>
              </a:solidFill>
            </a:endParaRPr>
          </a:p>
          <a:p>
            <a:pPr marL="457200" lvl="0" indent="0" algn="l" rtl="0">
              <a:lnSpc>
                <a:spcPct val="90000"/>
              </a:lnSpc>
              <a:spcBef>
                <a:spcPts val="0"/>
              </a:spcBef>
              <a:spcAft>
                <a:spcPts val="0"/>
              </a:spcAft>
              <a:buNone/>
            </a:pPr>
            <a:endParaRPr sz="11038" dirty="0">
              <a:solidFill>
                <a:schemeClr val="lt1"/>
              </a:solidFill>
            </a:endParaRPr>
          </a:p>
          <a:p>
            <a:pPr marL="457200" lvl="0" indent="-403835" algn="l" rtl="0">
              <a:lnSpc>
                <a:spcPct val="90000"/>
              </a:lnSpc>
              <a:spcBef>
                <a:spcPts val="0"/>
              </a:spcBef>
              <a:spcAft>
                <a:spcPts val="0"/>
              </a:spcAft>
              <a:buClr>
                <a:schemeClr val="lt1"/>
              </a:buClr>
              <a:buSzPct val="100000"/>
              <a:buChar char="●"/>
            </a:pPr>
            <a:r>
              <a:rPr lang="en-US" sz="11038" dirty="0">
                <a:solidFill>
                  <a:srgbClr val="FFFF00"/>
                </a:solidFill>
              </a:rPr>
              <a:t>Businesses</a:t>
            </a:r>
            <a:r>
              <a:rPr lang="en-US" sz="11038" dirty="0">
                <a:solidFill>
                  <a:schemeClr val="lt1"/>
                </a:solidFill>
              </a:rPr>
              <a:t> - Wenke Greenhouses, River St </a:t>
            </a:r>
            <a:r>
              <a:rPr lang="en-US" sz="11038" dirty="0" err="1">
                <a:solidFill>
                  <a:schemeClr val="lt1"/>
                </a:solidFill>
              </a:rPr>
              <a:t>Flowerland</a:t>
            </a:r>
            <a:r>
              <a:rPr lang="en-US" sz="11038" dirty="0">
                <a:solidFill>
                  <a:schemeClr val="lt1"/>
                </a:solidFill>
              </a:rPr>
              <a:t>, </a:t>
            </a:r>
            <a:r>
              <a:rPr lang="en-US" sz="11038" dirty="0" err="1">
                <a:solidFill>
                  <a:schemeClr val="lt1"/>
                </a:solidFill>
              </a:rPr>
              <a:t>Sportel</a:t>
            </a:r>
            <a:r>
              <a:rPr lang="en-US" sz="11038" dirty="0">
                <a:solidFill>
                  <a:schemeClr val="lt1"/>
                </a:solidFill>
              </a:rPr>
              <a:t> Greenhouse, Comstock Dentistry, Hartlieb Insurance, Valentina’s, Niko’s Cafe, Rabbitt Hutch</a:t>
            </a:r>
            <a:endParaRPr sz="11038" dirty="0">
              <a:solidFill>
                <a:schemeClr val="lt1"/>
              </a:solidFill>
            </a:endParaRPr>
          </a:p>
          <a:p>
            <a:pPr marL="457200" lvl="0" indent="0" algn="l" rtl="0">
              <a:lnSpc>
                <a:spcPct val="90000"/>
              </a:lnSpc>
              <a:spcBef>
                <a:spcPts val="0"/>
              </a:spcBef>
              <a:spcAft>
                <a:spcPts val="0"/>
              </a:spcAft>
              <a:buNone/>
            </a:pPr>
            <a:endParaRPr sz="11038" dirty="0">
              <a:solidFill>
                <a:schemeClr val="lt1"/>
              </a:solidFill>
            </a:endParaRPr>
          </a:p>
          <a:p>
            <a:pPr marL="457200" lvl="0" indent="-403835" algn="l" rtl="0">
              <a:lnSpc>
                <a:spcPct val="90000"/>
              </a:lnSpc>
              <a:spcBef>
                <a:spcPts val="0"/>
              </a:spcBef>
              <a:spcAft>
                <a:spcPts val="0"/>
              </a:spcAft>
              <a:buClr>
                <a:schemeClr val="lt1"/>
              </a:buClr>
              <a:buSzPct val="100000"/>
              <a:buChar char="●"/>
            </a:pPr>
            <a:r>
              <a:rPr lang="en-US" sz="11038" dirty="0">
                <a:solidFill>
                  <a:srgbClr val="FFFF00"/>
                </a:solidFill>
              </a:rPr>
              <a:t>Financial</a:t>
            </a:r>
            <a:r>
              <a:rPr lang="en-US" sz="11038" dirty="0">
                <a:solidFill>
                  <a:schemeClr val="lt1"/>
                </a:solidFill>
              </a:rPr>
              <a:t> - Callander Commercial.</a:t>
            </a:r>
            <a:endParaRPr sz="11038" dirty="0">
              <a:solidFill>
                <a:schemeClr val="lt1"/>
              </a:solidFill>
            </a:endParaRPr>
          </a:p>
          <a:p>
            <a:pPr marL="0" lvl="0" indent="0" algn="l" rtl="0">
              <a:lnSpc>
                <a:spcPct val="90000"/>
              </a:lnSpc>
              <a:spcBef>
                <a:spcPts val="0"/>
              </a:spcBef>
              <a:spcAft>
                <a:spcPts val="0"/>
              </a:spcAft>
              <a:buNone/>
            </a:pPr>
            <a:endParaRPr sz="11038" dirty="0">
              <a:solidFill>
                <a:schemeClr val="lt1"/>
              </a:solidFill>
            </a:endParaRPr>
          </a:p>
          <a:p>
            <a:pPr marL="457200" lvl="0" indent="-403835" algn="l" rtl="0">
              <a:lnSpc>
                <a:spcPct val="90000"/>
              </a:lnSpc>
              <a:spcBef>
                <a:spcPts val="0"/>
              </a:spcBef>
              <a:spcAft>
                <a:spcPts val="0"/>
              </a:spcAft>
              <a:buClr>
                <a:schemeClr val="lt1"/>
              </a:buClr>
              <a:buSzPct val="100000"/>
              <a:buChar char="●"/>
            </a:pPr>
            <a:r>
              <a:rPr lang="en-US" sz="11038" dirty="0">
                <a:solidFill>
                  <a:srgbClr val="FFFF00"/>
                </a:solidFill>
              </a:rPr>
              <a:t>Community Foundations</a:t>
            </a:r>
            <a:r>
              <a:rPr lang="en-US" sz="11038" dirty="0">
                <a:solidFill>
                  <a:schemeClr val="lt1"/>
                </a:solidFill>
              </a:rPr>
              <a:t> - Irving S. Gilmore, ITC, Consumers Energy</a:t>
            </a:r>
            <a:endParaRPr sz="11038" dirty="0">
              <a:solidFill>
                <a:schemeClr val="lt1"/>
              </a:solidFill>
            </a:endParaRPr>
          </a:p>
          <a:p>
            <a:pPr marL="457200" lvl="0" indent="0" algn="l" rtl="0">
              <a:lnSpc>
                <a:spcPct val="90000"/>
              </a:lnSpc>
              <a:spcBef>
                <a:spcPts val="0"/>
              </a:spcBef>
              <a:spcAft>
                <a:spcPts val="0"/>
              </a:spcAft>
              <a:buNone/>
            </a:pPr>
            <a:endParaRPr sz="11038" dirty="0">
              <a:solidFill>
                <a:schemeClr val="lt1"/>
              </a:solidFill>
            </a:endParaRPr>
          </a:p>
          <a:p>
            <a:pPr marL="428625" lvl="0" indent="-257175" algn="l" rtl="0">
              <a:lnSpc>
                <a:spcPct val="90000"/>
              </a:lnSpc>
              <a:spcBef>
                <a:spcPts val="0"/>
              </a:spcBef>
              <a:spcAft>
                <a:spcPts val="0"/>
              </a:spcAft>
              <a:buClr>
                <a:schemeClr val="lt1"/>
              </a:buClr>
              <a:buSzPts val="675"/>
              <a:buFont typeface="Courier New"/>
              <a:buNone/>
            </a:pPr>
            <a:endParaRPr sz="15230" dirty="0">
              <a:solidFill>
                <a:schemeClr val="lt1"/>
              </a:solidFill>
            </a:endParaRPr>
          </a:p>
          <a:p>
            <a:pPr marL="428625" lvl="0" indent="-257175" algn="l" rtl="0">
              <a:lnSpc>
                <a:spcPct val="90000"/>
              </a:lnSpc>
              <a:spcBef>
                <a:spcPts val="0"/>
              </a:spcBef>
              <a:spcAft>
                <a:spcPts val="0"/>
              </a:spcAft>
              <a:buClr>
                <a:schemeClr val="lt1"/>
              </a:buClr>
              <a:buSzPts val="675"/>
              <a:buFont typeface="Courier New"/>
              <a:buNone/>
            </a:pPr>
            <a:endParaRPr sz="12800" dirty="0">
              <a:solidFill>
                <a:schemeClr val="lt1"/>
              </a:solidFill>
            </a:endParaRPr>
          </a:p>
          <a:p>
            <a:pPr marL="428625" lvl="0" indent="-257175" algn="l" rtl="0">
              <a:lnSpc>
                <a:spcPct val="90000"/>
              </a:lnSpc>
              <a:spcBef>
                <a:spcPts val="0"/>
              </a:spcBef>
              <a:spcAft>
                <a:spcPts val="0"/>
              </a:spcAft>
              <a:buClr>
                <a:schemeClr val="lt1"/>
              </a:buClr>
              <a:buSzPct val="75000"/>
              <a:buFont typeface="Courier New"/>
              <a:buNone/>
            </a:pPr>
            <a:endParaRPr sz="3600" dirty="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6"/>
          <p:cNvSpPr/>
          <p:nvPr/>
        </p:nvSpPr>
        <p:spPr>
          <a:xfrm>
            <a:off x="0" y="1156"/>
            <a:ext cx="9144000" cy="1323593"/>
          </a:xfrm>
          <a:prstGeom prst="rect">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220" name="Google Shape;220;p26"/>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221" name="Google Shape;221;p26"/>
          <p:cNvSpPr txBox="1">
            <a:spLocks noGrp="1"/>
          </p:cNvSpPr>
          <p:nvPr>
            <p:ph type="ctrTitle"/>
          </p:nvPr>
        </p:nvSpPr>
        <p:spPr>
          <a:xfrm>
            <a:off x="260902" y="1155"/>
            <a:ext cx="7431370"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66666"/>
              <a:buFont typeface="Open Sans SemiBold"/>
              <a:buNone/>
            </a:pPr>
            <a:r>
              <a:rPr lang="en-US" sz="4400" dirty="0">
                <a:solidFill>
                  <a:schemeClr val="lt1"/>
                </a:solidFill>
              </a:rPr>
              <a:t>2024 Projects - Beautify</a:t>
            </a:r>
            <a:endParaRPr sz="4400" dirty="0">
              <a:solidFill>
                <a:schemeClr val="lt1"/>
              </a:solidFill>
            </a:endParaRPr>
          </a:p>
        </p:txBody>
      </p:sp>
      <p:sp>
        <p:nvSpPr>
          <p:cNvPr id="222" name="Google Shape;222;p26"/>
          <p:cNvSpPr txBox="1">
            <a:spLocks noGrp="1"/>
          </p:cNvSpPr>
          <p:nvPr>
            <p:ph type="subTitle" idx="1"/>
          </p:nvPr>
        </p:nvSpPr>
        <p:spPr>
          <a:xfrm>
            <a:off x="260902" y="1426124"/>
            <a:ext cx="8713416" cy="3751466"/>
          </a:xfrm>
          <a:prstGeom prst="rect">
            <a:avLst/>
          </a:prstGeom>
          <a:noFill/>
          <a:ln>
            <a:noFill/>
          </a:ln>
        </p:spPr>
        <p:txBody>
          <a:bodyPr spcFirstLastPara="1" wrap="square" lIns="91425" tIns="45700" rIns="91425" bIns="45700" anchor="t" anchorCtr="0">
            <a:normAutofit/>
          </a:bodyPr>
          <a:lstStyle/>
          <a:p>
            <a:pPr marL="457200" lvl="0" indent="0" algn="l" rtl="0">
              <a:lnSpc>
                <a:spcPct val="90000"/>
              </a:lnSpc>
              <a:spcBef>
                <a:spcPts val="0"/>
              </a:spcBef>
              <a:spcAft>
                <a:spcPts val="0"/>
              </a:spcAft>
              <a:buNone/>
            </a:pPr>
            <a:r>
              <a:rPr lang="en-US" sz="3458" dirty="0">
                <a:solidFill>
                  <a:schemeClr val="lt1"/>
                </a:solidFill>
              </a:rPr>
              <a:t>Expansion of the </a:t>
            </a:r>
            <a:r>
              <a:rPr lang="en-US" sz="4158" i="1" dirty="0">
                <a:solidFill>
                  <a:srgbClr val="00B0F0"/>
                </a:solidFill>
              </a:rPr>
              <a:t>Beautify Comstock Center</a:t>
            </a:r>
            <a:r>
              <a:rPr lang="en-US" sz="4158" dirty="0">
                <a:solidFill>
                  <a:srgbClr val="0070C0"/>
                </a:solidFill>
              </a:rPr>
              <a:t> </a:t>
            </a:r>
            <a:r>
              <a:rPr lang="en-US" sz="3458" dirty="0">
                <a:solidFill>
                  <a:schemeClr val="lt1"/>
                </a:solidFill>
              </a:rPr>
              <a:t>initiative. </a:t>
            </a:r>
            <a:endParaRPr sz="3458" dirty="0">
              <a:solidFill>
                <a:schemeClr val="lt1"/>
              </a:solidFill>
            </a:endParaRPr>
          </a:p>
          <a:p>
            <a:pPr marL="885825" lvl="1" indent="-402748" algn="l">
              <a:spcBef>
                <a:spcPts val="0"/>
              </a:spcBef>
              <a:spcAft>
                <a:spcPts val="0"/>
              </a:spcAft>
              <a:buClr>
                <a:schemeClr val="lt1"/>
              </a:buClr>
              <a:buSzPct val="85541"/>
              <a:buFont typeface="Courier New"/>
              <a:buChar char="o"/>
            </a:pPr>
            <a:r>
              <a:rPr lang="en-US" sz="2400" dirty="0">
                <a:solidFill>
                  <a:schemeClr val="lt1"/>
                </a:solidFill>
              </a:rPr>
              <a:t>Five gateways and </a:t>
            </a:r>
            <a:endParaRPr sz="2400" dirty="0">
              <a:solidFill>
                <a:schemeClr val="lt1"/>
              </a:solidFill>
            </a:endParaRPr>
          </a:p>
          <a:p>
            <a:pPr marL="885825" lvl="1" indent="-402748" algn="l">
              <a:spcBef>
                <a:spcPts val="0"/>
              </a:spcBef>
              <a:spcAft>
                <a:spcPts val="0"/>
              </a:spcAft>
              <a:buClr>
                <a:schemeClr val="lt1"/>
              </a:buClr>
              <a:buSzPct val="85541"/>
              <a:buFont typeface="Courier New"/>
              <a:buChar char="o"/>
            </a:pPr>
            <a:r>
              <a:rPr lang="en-US" sz="2400" dirty="0">
                <a:solidFill>
                  <a:schemeClr val="lt1"/>
                </a:solidFill>
              </a:rPr>
              <a:t>36 flower planters</a:t>
            </a:r>
          </a:p>
          <a:p>
            <a:pPr marL="885825" lvl="1" indent="-402748" algn="l">
              <a:spcBef>
                <a:spcPts val="0"/>
              </a:spcBef>
              <a:spcAft>
                <a:spcPts val="0"/>
              </a:spcAft>
              <a:buClr>
                <a:schemeClr val="lt1"/>
              </a:buClr>
              <a:buSzPct val="85541"/>
              <a:buFont typeface="Courier New"/>
              <a:buChar char="o"/>
            </a:pPr>
            <a:r>
              <a:rPr lang="en-US" sz="2400" dirty="0">
                <a:solidFill>
                  <a:schemeClr val="lt1"/>
                </a:solidFill>
              </a:rPr>
              <a:t>8 Trash Containers on King Hwy. and on River St. </a:t>
            </a:r>
          </a:p>
          <a:p>
            <a:pPr marL="885825" lvl="1" indent="-402748" algn="l">
              <a:spcBef>
                <a:spcPts val="0"/>
              </a:spcBef>
              <a:spcAft>
                <a:spcPts val="0"/>
              </a:spcAft>
              <a:buClr>
                <a:schemeClr val="lt1"/>
              </a:buClr>
              <a:buSzPct val="85541"/>
              <a:buFont typeface="Courier New"/>
              <a:buChar char="o"/>
            </a:pPr>
            <a:endParaRPr lang="en-US" sz="2400" dirty="0">
              <a:solidFill>
                <a:schemeClr val="lt1"/>
              </a:solidFill>
            </a:endParaRPr>
          </a:p>
          <a:p>
            <a:pPr marL="885825" lvl="1" indent="-402748" algn="l">
              <a:spcBef>
                <a:spcPts val="0"/>
              </a:spcBef>
              <a:spcAft>
                <a:spcPts val="0"/>
              </a:spcAft>
              <a:buClr>
                <a:schemeClr val="lt1"/>
              </a:buClr>
              <a:buSzPct val="85541"/>
              <a:buFont typeface="Courier New"/>
              <a:buChar char="o"/>
            </a:pPr>
            <a:endParaRPr lang="en-US" sz="2400" dirty="0">
              <a:solidFill>
                <a:schemeClr val="lt1"/>
              </a:solidFill>
            </a:endParaRPr>
          </a:p>
          <a:p>
            <a:pPr marL="885825" lvl="1" indent="-402748" algn="l">
              <a:spcBef>
                <a:spcPts val="0"/>
              </a:spcBef>
              <a:spcAft>
                <a:spcPts val="0"/>
              </a:spcAft>
              <a:buClr>
                <a:schemeClr val="lt1"/>
              </a:buClr>
              <a:buSzPct val="85541"/>
              <a:buFont typeface="Courier New"/>
              <a:buChar char="o"/>
            </a:pPr>
            <a:endParaRPr lang="en-US" sz="2400" dirty="0">
              <a:solidFill>
                <a:schemeClr val="lt1"/>
              </a:solidFill>
            </a:endParaRPr>
          </a:p>
          <a:p>
            <a:pPr marL="885825" lvl="1" indent="-402748" algn="l">
              <a:spcBef>
                <a:spcPts val="0"/>
              </a:spcBef>
              <a:spcAft>
                <a:spcPts val="0"/>
              </a:spcAft>
              <a:buClr>
                <a:schemeClr val="lt1"/>
              </a:buClr>
              <a:buSzPct val="85541"/>
              <a:buFont typeface="Courier New"/>
              <a:buChar char="o"/>
            </a:pPr>
            <a:endParaRPr sz="2658" dirty="0"/>
          </a:p>
          <a:p>
            <a:pPr marL="0" lvl="0" indent="0" algn="l" rtl="0">
              <a:lnSpc>
                <a:spcPct val="90000"/>
              </a:lnSpc>
              <a:spcBef>
                <a:spcPts val="0"/>
              </a:spcBef>
              <a:spcAft>
                <a:spcPts val="0"/>
              </a:spcAft>
              <a:buClr>
                <a:schemeClr val="lt1"/>
              </a:buClr>
              <a:buSzPct val="131191"/>
              <a:buNone/>
            </a:pPr>
            <a:endParaRPr sz="2058" dirty="0">
              <a:solidFill>
                <a:schemeClr val="lt1"/>
              </a:solidFill>
            </a:endParaRPr>
          </a:p>
          <a:p>
            <a:pPr marL="0" lvl="0" indent="0" algn="l" rtl="0">
              <a:lnSpc>
                <a:spcPct val="90000"/>
              </a:lnSpc>
              <a:spcBef>
                <a:spcPts val="0"/>
              </a:spcBef>
              <a:spcAft>
                <a:spcPts val="0"/>
              </a:spcAft>
              <a:buClr>
                <a:schemeClr val="lt1"/>
              </a:buClr>
              <a:buSzPct val="84375"/>
              <a:buNone/>
            </a:pPr>
            <a:endParaRPr sz="3200" dirty="0">
              <a:solidFill>
                <a:schemeClr val="lt1"/>
              </a:solidFill>
            </a:endParaRPr>
          </a:p>
          <a:p>
            <a:pPr marL="428625" lvl="0" indent="-257175" algn="l" rtl="0">
              <a:lnSpc>
                <a:spcPct val="90000"/>
              </a:lnSpc>
              <a:spcBef>
                <a:spcPts val="0"/>
              </a:spcBef>
              <a:spcAft>
                <a:spcPts val="0"/>
              </a:spcAft>
              <a:buClr>
                <a:schemeClr val="lt1"/>
              </a:buClr>
              <a:buSzPct val="180000"/>
              <a:buFont typeface="Courier New"/>
              <a:buNone/>
            </a:pPr>
            <a:endParaRPr sz="1500" dirty="0">
              <a:solidFill>
                <a:schemeClr val="lt1"/>
              </a:solidFill>
            </a:endParaRPr>
          </a:p>
          <a:p>
            <a:pPr marL="428625" lvl="0" indent="-257175" algn="l" rtl="0">
              <a:lnSpc>
                <a:spcPct val="90000"/>
              </a:lnSpc>
              <a:spcBef>
                <a:spcPts val="0"/>
              </a:spcBef>
              <a:spcAft>
                <a:spcPts val="0"/>
              </a:spcAft>
              <a:buClr>
                <a:schemeClr val="lt1"/>
              </a:buClr>
              <a:buSzPct val="84375"/>
              <a:buFont typeface="Courier New"/>
              <a:buNone/>
            </a:pPr>
            <a:endParaRPr sz="3200" dirty="0">
              <a:solidFill>
                <a:schemeClr val="lt1"/>
              </a:solidFill>
            </a:endParaRPr>
          </a:p>
          <a:p>
            <a:pPr marL="428625" lvl="0" indent="-257175" algn="l" rtl="0">
              <a:lnSpc>
                <a:spcPct val="90000"/>
              </a:lnSpc>
              <a:spcBef>
                <a:spcPts val="0"/>
              </a:spcBef>
              <a:spcAft>
                <a:spcPts val="0"/>
              </a:spcAft>
              <a:buClr>
                <a:schemeClr val="lt1"/>
              </a:buClr>
              <a:buSzPct val="84375"/>
              <a:buFont typeface="Courier New"/>
              <a:buNone/>
            </a:pPr>
            <a:endParaRPr sz="3200" dirty="0">
              <a:solidFill>
                <a:schemeClr val="lt1"/>
              </a:solidFill>
            </a:endParaRPr>
          </a:p>
          <a:p>
            <a:pPr marL="428625" lvl="0" indent="-257175" algn="l" rtl="0">
              <a:lnSpc>
                <a:spcPct val="90000"/>
              </a:lnSpc>
              <a:spcBef>
                <a:spcPts val="0"/>
              </a:spcBef>
              <a:spcAft>
                <a:spcPts val="0"/>
              </a:spcAft>
              <a:buClr>
                <a:schemeClr val="lt1"/>
              </a:buClr>
              <a:buSzPct val="84375"/>
              <a:buFont typeface="Courier New"/>
              <a:buNone/>
            </a:pPr>
            <a:endParaRPr sz="3200" dirty="0">
              <a:solidFill>
                <a:schemeClr val="lt1"/>
              </a:solidFill>
            </a:endParaRPr>
          </a:p>
          <a:p>
            <a:pPr marL="0" lvl="0" indent="0" algn="l" rtl="0">
              <a:lnSpc>
                <a:spcPct val="90000"/>
              </a:lnSpc>
              <a:spcBef>
                <a:spcPts val="0"/>
              </a:spcBef>
              <a:spcAft>
                <a:spcPts val="0"/>
              </a:spcAft>
              <a:buClr>
                <a:schemeClr val="lt1"/>
              </a:buClr>
              <a:buSzPct val="207692"/>
              <a:buNone/>
            </a:pPr>
            <a:endParaRPr sz="1300" dirty="0">
              <a:solidFill>
                <a:schemeClr val="lt1"/>
              </a:solidFill>
            </a:endParaRPr>
          </a:p>
          <a:p>
            <a:pPr marL="0" lvl="0" indent="0" algn="l" rtl="0">
              <a:lnSpc>
                <a:spcPct val="90000"/>
              </a:lnSpc>
              <a:spcBef>
                <a:spcPts val="0"/>
              </a:spcBef>
              <a:spcAft>
                <a:spcPts val="0"/>
              </a:spcAft>
              <a:buClr>
                <a:schemeClr val="lt1"/>
              </a:buClr>
              <a:buSzPct val="84375"/>
              <a:buNone/>
            </a:pPr>
            <a:endParaRPr sz="3200" dirty="0">
              <a:solidFill>
                <a:schemeClr val="lt1"/>
              </a:solidFill>
            </a:endParaRPr>
          </a:p>
          <a:p>
            <a:pPr marL="0" lvl="0" indent="0" algn="l" rtl="0">
              <a:lnSpc>
                <a:spcPct val="90000"/>
              </a:lnSpc>
              <a:spcBef>
                <a:spcPts val="0"/>
              </a:spcBef>
              <a:spcAft>
                <a:spcPts val="0"/>
              </a:spcAft>
              <a:buClr>
                <a:schemeClr val="lt1"/>
              </a:buClr>
              <a:buSzPct val="84375"/>
              <a:buNone/>
            </a:pPr>
            <a:endParaRPr sz="3200" dirty="0">
              <a:solidFill>
                <a:schemeClr val="lt1"/>
              </a:solidFill>
            </a:endParaRPr>
          </a:p>
          <a:p>
            <a:pPr marL="428625" lvl="0" indent="-257175" algn="l" rtl="0">
              <a:lnSpc>
                <a:spcPct val="90000"/>
              </a:lnSpc>
              <a:spcBef>
                <a:spcPts val="0"/>
              </a:spcBef>
              <a:spcAft>
                <a:spcPts val="0"/>
              </a:spcAft>
              <a:buClr>
                <a:schemeClr val="lt1"/>
              </a:buClr>
              <a:buSzPct val="84375"/>
              <a:buFont typeface="Courier New"/>
              <a:buNone/>
            </a:pPr>
            <a:endParaRPr sz="3200" dirty="0">
              <a:solidFill>
                <a:schemeClr val="lt1"/>
              </a:solidFill>
            </a:endParaRPr>
          </a:p>
          <a:p>
            <a:pPr marL="428625" lvl="0" indent="-257175" algn="l" rtl="0">
              <a:lnSpc>
                <a:spcPct val="90000"/>
              </a:lnSpc>
              <a:spcBef>
                <a:spcPts val="0"/>
              </a:spcBef>
              <a:spcAft>
                <a:spcPts val="0"/>
              </a:spcAft>
              <a:buClr>
                <a:schemeClr val="lt1"/>
              </a:buClr>
              <a:buSzPct val="112500"/>
              <a:buFont typeface="Courier New"/>
              <a:buNone/>
            </a:pPr>
            <a:endParaRPr dirty="0">
              <a:solidFill>
                <a:schemeClr val="lt1"/>
              </a:solidFill>
            </a:endParaRPr>
          </a:p>
        </p:txBody>
      </p:sp>
      <p:pic>
        <p:nvPicPr>
          <p:cNvPr id="223" name="Google Shape;223;p26" descr="Logo, company name&#10;&#10;Description automatically generated"/>
          <p:cNvPicPr preferRelativeResize="0"/>
          <p:nvPr/>
        </p:nvPicPr>
        <p:blipFill rotWithShape="1">
          <a:blip r:embed="rId3">
            <a:alphaModFix/>
          </a:blip>
          <a:srcRect/>
          <a:stretch/>
        </p:blipFill>
        <p:spPr>
          <a:xfrm>
            <a:off x="9726874" y="4826817"/>
            <a:ext cx="2884603" cy="1678098"/>
          </a:xfrm>
          <a:prstGeom prst="rect">
            <a:avLst/>
          </a:prstGeom>
          <a:noFill/>
          <a:ln>
            <a:noFill/>
          </a:ln>
        </p:spPr>
      </p:pic>
      <p:pic>
        <p:nvPicPr>
          <p:cNvPr id="224" name="Google Shape;224;p26"/>
          <p:cNvPicPr preferRelativeResize="0"/>
          <p:nvPr/>
        </p:nvPicPr>
        <p:blipFill rotWithShape="1">
          <a:blip r:embed="rId4">
            <a:alphaModFix/>
          </a:blip>
          <a:srcRect/>
          <a:stretch/>
        </p:blipFill>
        <p:spPr>
          <a:xfrm>
            <a:off x="1996761" y="3917114"/>
            <a:ext cx="4382083" cy="2648192"/>
          </a:xfrm>
          <a:prstGeom prst="rect">
            <a:avLst/>
          </a:prstGeom>
          <a:noFill/>
          <a:ln>
            <a:noFill/>
          </a:ln>
        </p:spPr>
      </p:pic>
      <p:pic>
        <p:nvPicPr>
          <p:cNvPr id="225" name="Google Shape;225;p26"/>
          <p:cNvPicPr preferRelativeResize="0"/>
          <p:nvPr/>
        </p:nvPicPr>
        <p:blipFill rotWithShape="1">
          <a:blip r:embed="rId5">
            <a:alphaModFix/>
          </a:blip>
          <a:srcRect/>
          <a:stretch/>
        </p:blipFill>
        <p:spPr>
          <a:xfrm>
            <a:off x="622223" y="3753621"/>
            <a:ext cx="2469094" cy="5249111"/>
          </a:xfrm>
          <a:prstGeom prst="rect">
            <a:avLst/>
          </a:prstGeom>
          <a:noFill/>
          <a:ln>
            <a:noFill/>
          </a:ln>
        </p:spPr>
      </p:pic>
      <p:pic>
        <p:nvPicPr>
          <p:cNvPr id="226" name="Google Shape;226;p26"/>
          <p:cNvPicPr preferRelativeResize="0"/>
          <p:nvPr/>
        </p:nvPicPr>
        <p:blipFill rotWithShape="1">
          <a:blip r:embed="rId6">
            <a:alphaModFix/>
          </a:blip>
          <a:srcRect/>
          <a:stretch/>
        </p:blipFill>
        <p:spPr>
          <a:xfrm>
            <a:off x="5665029" y="4282489"/>
            <a:ext cx="3042168" cy="240203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7"/>
          <p:cNvSpPr/>
          <p:nvPr/>
        </p:nvSpPr>
        <p:spPr>
          <a:xfrm>
            <a:off x="0" y="1323593"/>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233" name="Google Shape;233;p27"/>
          <p:cNvSpPr txBox="1">
            <a:spLocks noGrp="1"/>
          </p:cNvSpPr>
          <p:nvPr>
            <p:ph type="ctrTitle"/>
          </p:nvPr>
        </p:nvSpPr>
        <p:spPr>
          <a:xfrm>
            <a:off x="0" y="1155"/>
            <a:ext cx="9144000" cy="1323594"/>
          </a:xfrm>
          <a:prstGeom prst="rect">
            <a:avLst/>
          </a:prstGeom>
          <a:solidFill>
            <a:srgbClr val="2F5496"/>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dirty="0">
                <a:solidFill>
                  <a:schemeClr val="lt1"/>
                </a:solidFill>
              </a:rPr>
              <a:t>  </a:t>
            </a:r>
            <a:r>
              <a:rPr lang="en-US" sz="4400" dirty="0">
                <a:solidFill>
                  <a:schemeClr val="lt1"/>
                </a:solidFill>
              </a:rPr>
              <a:t>2024 Projects - Beautify</a:t>
            </a:r>
            <a:endParaRPr sz="4400" dirty="0">
              <a:solidFill>
                <a:schemeClr val="lt1"/>
              </a:solidFill>
            </a:endParaRPr>
          </a:p>
        </p:txBody>
      </p:sp>
      <p:sp>
        <p:nvSpPr>
          <p:cNvPr id="234" name="Google Shape;234;p27"/>
          <p:cNvSpPr txBox="1">
            <a:spLocks noGrp="1"/>
          </p:cNvSpPr>
          <p:nvPr>
            <p:ph type="subTitle" idx="1"/>
          </p:nvPr>
        </p:nvSpPr>
        <p:spPr>
          <a:xfrm>
            <a:off x="210660" y="1455821"/>
            <a:ext cx="8638310" cy="4671601"/>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lt1"/>
              </a:buClr>
              <a:buSzPts val="2700"/>
              <a:buFont typeface="Arial"/>
              <a:buChar char="•"/>
            </a:pPr>
            <a:r>
              <a:rPr lang="en-US" sz="2800" dirty="0">
                <a:solidFill>
                  <a:schemeClr val="lt1"/>
                </a:solidFill>
              </a:rPr>
              <a:t>Supported National Night Out, Fall Fest, Holiday Tree Lighting.</a:t>
            </a:r>
            <a:endParaRPr sz="2800" dirty="0">
              <a:solidFill>
                <a:schemeClr val="lt1"/>
              </a:solidFill>
            </a:endParaRPr>
          </a:p>
          <a:p>
            <a:pPr marL="457200" lvl="0" indent="-463550" algn="l" rtl="0">
              <a:lnSpc>
                <a:spcPct val="90000"/>
              </a:lnSpc>
              <a:spcBef>
                <a:spcPts val="0"/>
              </a:spcBef>
              <a:spcAft>
                <a:spcPts val="0"/>
              </a:spcAft>
              <a:buClr>
                <a:schemeClr val="lt1"/>
              </a:buClr>
              <a:buSzPts val="2800"/>
              <a:buChar char="•"/>
            </a:pPr>
            <a:r>
              <a:rPr lang="en-US" sz="2800" dirty="0">
                <a:solidFill>
                  <a:schemeClr val="lt1"/>
                </a:solidFill>
              </a:rPr>
              <a:t>Initiated new event - Summer Paddle &amp; Pour.</a:t>
            </a:r>
            <a:endParaRPr sz="2800" dirty="0">
              <a:solidFill>
                <a:schemeClr val="lt1"/>
              </a:solidFill>
            </a:endParaRPr>
          </a:p>
          <a:p>
            <a:pPr marL="457200" lvl="0" indent="-457200" algn="l" rtl="0">
              <a:lnSpc>
                <a:spcPct val="90000"/>
              </a:lnSpc>
              <a:spcBef>
                <a:spcPts val="0"/>
              </a:spcBef>
              <a:spcAft>
                <a:spcPts val="0"/>
              </a:spcAft>
              <a:buClr>
                <a:schemeClr val="lt1"/>
              </a:buClr>
              <a:buSzPts val="2700"/>
              <a:buFont typeface="Arial"/>
              <a:buChar char="•"/>
            </a:pPr>
            <a:r>
              <a:rPr lang="en-US" sz="3000" dirty="0">
                <a:solidFill>
                  <a:schemeClr val="lt1"/>
                </a:solidFill>
              </a:rPr>
              <a:t>Added new landscaping and decorations to Downtown.</a:t>
            </a:r>
            <a:endParaRPr dirty="0"/>
          </a:p>
          <a:p>
            <a:pPr marL="428625" lvl="0" indent="-257175" algn="l" rtl="0">
              <a:lnSpc>
                <a:spcPct val="90000"/>
              </a:lnSpc>
              <a:spcBef>
                <a:spcPts val="0"/>
              </a:spcBef>
              <a:spcAft>
                <a:spcPts val="0"/>
              </a:spcAft>
              <a:buClr>
                <a:schemeClr val="lt1"/>
              </a:buClr>
              <a:buSzPts val="2700"/>
              <a:buFont typeface="Courier New"/>
              <a:buNone/>
            </a:pPr>
            <a:endParaRPr sz="3600" dirty="0">
              <a:solidFill>
                <a:schemeClr val="lt1"/>
              </a:solidFill>
            </a:endParaRPr>
          </a:p>
        </p:txBody>
      </p:sp>
      <p:pic>
        <p:nvPicPr>
          <p:cNvPr id="235" name="Google Shape;235;p27" descr="Logo, company name&#10;&#10;Description automatically generated"/>
          <p:cNvPicPr preferRelativeResize="0"/>
          <p:nvPr/>
        </p:nvPicPr>
        <p:blipFill rotWithShape="1">
          <a:blip r:embed="rId3">
            <a:alphaModFix/>
          </a:blip>
          <a:srcRect/>
          <a:stretch/>
        </p:blipFill>
        <p:spPr>
          <a:xfrm>
            <a:off x="9612197" y="2832710"/>
            <a:ext cx="2884603" cy="1678098"/>
          </a:xfrm>
          <a:prstGeom prst="rect">
            <a:avLst/>
          </a:prstGeom>
          <a:noFill/>
          <a:ln>
            <a:noFill/>
          </a:ln>
        </p:spPr>
      </p:pic>
      <p:pic>
        <p:nvPicPr>
          <p:cNvPr id="2" name="Picture 1">
            <a:extLst>
              <a:ext uri="{FF2B5EF4-FFF2-40B4-BE49-F238E27FC236}">
                <a16:creationId xmlns:a16="http://schemas.microsoft.com/office/drawing/2014/main" id="{1A73D55F-B33B-A2F3-D16F-96C11AD2D2F0}"/>
              </a:ext>
            </a:extLst>
          </p:cNvPr>
          <p:cNvPicPr>
            <a:picLocks noChangeAspect="1"/>
          </p:cNvPicPr>
          <p:nvPr/>
        </p:nvPicPr>
        <p:blipFill>
          <a:blip r:embed="rId4"/>
          <a:stretch>
            <a:fillRect/>
          </a:stretch>
        </p:blipFill>
        <p:spPr>
          <a:xfrm>
            <a:off x="245250" y="3671759"/>
            <a:ext cx="3847021" cy="2886766"/>
          </a:xfrm>
          <a:prstGeom prst="rect">
            <a:avLst/>
          </a:prstGeom>
        </p:spPr>
      </p:pic>
      <p:pic>
        <p:nvPicPr>
          <p:cNvPr id="4" name="Picture 3">
            <a:extLst>
              <a:ext uri="{FF2B5EF4-FFF2-40B4-BE49-F238E27FC236}">
                <a16:creationId xmlns:a16="http://schemas.microsoft.com/office/drawing/2014/main" id="{16EF224C-4C62-6B76-D347-1A3B687B47FD}"/>
              </a:ext>
            </a:extLst>
          </p:cNvPr>
          <p:cNvPicPr>
            <a:picLocks noChangeAspect="1"/>
          </p:cNvPicPr>
          <p:nvPr/>
        </p:nvPicPr>
        <p:blipFill>
          <a:blip r:embed="rId5"/>
          <a:stretch>
            <a:fillRect/>
          </a:stretch>
        </p:blipFill>
        <p:spPr>
          <a:xfrm>
            <a:off x="6689070" y="3511010"/>
            <a:ext cx="2251312" cy="3000190"/>
          </a:xfrm>
          <a:prstGeom prst="rect">
            <a:avLst/>
          </a:prstGeom>
        </p:spPr>
      </p:pic>
      <p:pic>
        <p:nvPicPr>
          <p:cNvPr id="5" name="Picture 4">
            <a:extLst>
              <a:ext uri="{FF2B5EF4-FFF2-40B4-BE49-F238E27FC236}">
                <a16:creationId xmlns:a16="http://schemas.microsoft.com/office/drawing/2014/main" id="{E7169B08-39BC-2C13-9A6F-A89DA9659A6B}"/>
              </a:ext>
            </a:extLst>
          </p:cNvPr>
          <p:cNvPicPr>
            <a:picLocks noChangeAspect="1"/>
          </p:cNvPicPr>
          <p:nvPr/>
        </p:nvPicPr>
        <p:blipFill>
          <a:blip r:embed="rId6"/>
          <a:stretch>
            <a:fillRect/>
          </a:stretch>
        </p:blipFill>
        <p:spPr>
          <a:xfrm>
            <a:off x="4247258" y="3511009"/>
            <a:ext cx="2286825" cy="304751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8"/>
          <p:cNvSpPr/>
          <p:nvPr/>
        </p:nvSpPr>
        <p:spPr>
          <a:xfrm>
            <a:off x="0" y="1323593"/>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244" name="Google Shape;244;p28"/>
          <p:cNvSpPr txBox="1">
            <a:spLocks noGrp="1"/>
          </p:cNvSpPr>
          <p:nvPr>
            <p:ph type="ctrTitle"/>
          </p:nvPr>
        </p:nvSpPr>
        <p:spPr>
          <a:xfrm>
            <a:off x="0" y="1155"/>
            <a:ext cx="9144000" cy="1323594"/>
          </a:xfrm>
          <a:prstGeom prst="rect">
            <a:avLst/>
          </a:prstGeom>
          <a:solidFill>
            <a:srgbClr val="2F5496"/>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dirty="0">
                <a:solidFill>
                  <a:schemeClr val="lt1"/>
                </a:solidFill>
              </a:rPr>
              <a:t>  </a:t>
            </a:r>
            <a:r>
              <a:rPr lang="en-US" sz="4400" dirty="0">
                <a:solidFill>
                  <a:schemeClr val="lt1"/>
                </a:solidFill>
              </a:rPr>
              <a:t>2024 Projects - Beautify</a:t>
            </a:r>
            <a:endParaRPr sz="4400" dirty="0">
              <a:solidFill>
                <a:schemeClr val="lt1"/>
              </a:solidFill>
            </a:endParaRPr>
          </a:p>
        </p:txBody>
      </p:sp>
      <p:pic>
        <p:nvPicPr>
          <p:cNvPr id="246" name="Google Shape;246;p28"/>
          <p:cNvPicPr preferRelativeResize="0"/>
          <p:nvPr/>
        </p:nvPicPr>
        <p:blipFill rotWithShape="1">
          <a:blip r:embed="rId3">
            <a:alphaModFix/>
          </a:blip>
          <a:srcRect t="6826" r="7944"/>
          <a:stretch/>
        </p:blipFill>
        <p:spPr>
          <a:xfrm>
            <a:off x="5604440" y="3973199"/>
            <a:ext cx="3328912" cy="2527030"/>
          </a:xfrm>
          <a:prstGeom prst="rect">
            <a:avLst/>
          </a:prstGeom>
          <a:noFill/>
          <a:ln>
            <a:noFill/>
          </a:ln>
        </p:spPr>
      </p:pic>
      <p:pic>
        <p:nvPicPr>
          <p:cNvPr id="247" name="Google Shape;247;p28"/>
          <p:cNvPicPr preferRelativeResize="0"/>
          <p:nvPr/>
        </p:nvPicPr>
        <p:blipFill rotWithShape="1">
          <a:blip r:embed="rId4">
            <a:alphaModFix/>
          </a:blip>
          <a:srcRect t="15434" r="22490" b="22485"/>
          <a:stretch/>
        </p:blipFill>
        <p:spPr>
          <a:xfrm>
            <a:off x="5641461" y="1611517"/>
            <a:ext cx="3252795" cy="2205990"/>
          </a:xfrm>
          <a:prstGeom prst="rect">
            <a:avLst/>
          </a:prstGeom>
          <a:noFill/>
          <a:ln>
            <a:noFill/>
          </a:ln>
        </p:spPr>
      </p:pic>
      <p:graphicFrame>
        <p:nvGraphicFramePr>
          <p:cNvPr id="249" name="Google Shape;245;p28">
            <a:extLst>
              <a:ext uri="{FF2B5EF4-FFF2-40B4-BE49-F238E27FC236}">
                <a16:creationId xmlns:a16="http://schemas.microsoft.com/office/drawing/2014/main" id="{137D23BF-D9C3-6FC2-E272-D6F13FB57659}"/>
              </a:ext>
            </a:extLst>
          </p:cNvPr>
          <p:cNvGraphicFramePr/>
          <p:nvPr/>
        </p:nvGraphicFramePr>
        <p:xfrm>
          <a:off x="210648" y="1711105"/>
          <a:ext cx="5666400" cy="44163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9"/>
          <p:cNvSpPr/>
          <p:nvPr/>
        </p:nvSpPr>
        <p:spPr>
          <a:xfrm>
            <a:off x="0" y="1332827"/>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254" name="Google Shape;254;p29"/>
          <p:cNvSpPr txBox="1">
            <a:spLocks noGrp="1"/>
          </p:cNvSpPr>
          <p:nvPr>
            <p:ph type="ctrTitle"/>
          </p:nvPr>
        </p:nvSpPr>
        <p:spPr>
          <a:xfrm>
            <a:off x="0" y="1155"/>
            <a:ext cx="9144000" cy="1323594"/>
          </a:xfrm>
          <a:prstGeom prst="rect">
            <a:avLst/>
          </a:prstGeom>
          <a:solidFill>
            <a:srgbClr val="2F5496"/>
          </a:solid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66666"/>
              <a:buFont typeface="Open Sans SemiBold"/>
              <a:buNone/>
            </a:pPr>
            <a:r>
              <a:rPr lang="en-US" dirty="0">
                <a:solidFill>
                  <a:schemeClr val="lt1"/>
                </a:solidFill>
              </a:rPr>
              <a:t>  </a:t>
            </a:r>
            <a:br>
              <a:rPr lang="en-US" dirty="0">
                <a:solidFill>
                  <a:schemeClr val="lt1"/>
                </a:solidFill>
              </a:rPr>
            </a:br>
            <a:r>
              <a:rPr lang="en-US" dirty="0">
                <a:solidFill>
                  <a:schemeClr val="lt1"/>
                </a:solidFill>
              </a:rPr>
              <a:t>    </a:t>
            </a:r>
            <a:r>
              <a:rPr lang="en-US" sz="4900" dirty="0">
                <a:solidFill>
                  <a:schemeClr val="lt1"/>
                </a:solidFill>
              </a:rPr>
              <a:t>2024 Projects – Beautify</a:t>
            </a:r>
            <a:br>
              <a:rPr lang="en-US" dirty="0">
                <a:solidFill>
                  <a:schemeClr val="lt1"/>
                </a:solidFill>
              </a:rPr>
            </a:br>
            <a:r>
              <a:rPr lang="en-US" dirty="0">
                <a:solidFill>
                  <a:schemeClr val="lt1"/>
                </a:solidFill>
              </a:rPr>
              <a:t> </a:t>
            </a:r>
            <a:endParaRPr dirty="0">
              <a:solidFill>
                <a:schemeClr val="lt1"/>
              </a:solidFill>
            </a:endParaRPr>
          </a:p>
        </p:txBody>
      </p:sp>
      <p:pic>
        <p:nvPicPr>
          <p:cNvPr id="256" name="Google Shape;256;p29"/>
          <p:cNvPicPr preferRelativeResize="0"/>
          <p:nvPr/>
        </p:nvPicPr>
        <p:blipFill rotWithShape="1">
          <a:blip r:embed="rId3">
            <a:alphaModFix/>
          </a:blip>
          <a:srcRect/>
          <a:stretch/>
        </p:blipFill>
        <p:spPr>
          <a:xfrm>
            <a:off x="5368704" y="1683945"/>
            <a:ext cx="3144675" cy="2415508"/>
          </a:xfrm>
          <a:prstGeom prst="rect">
            <a:avLst/>
          </a:prstGeom>
          <a:noFill/>
          <a:ln>
            <a:noFill/>
          </a:ln>
        </p:spPr>
      </p:pic>
      <p:pic>
        <p:nvPicPr>
          <p:cNvPr id="2" name="Picture 1">
            <a:extLst>
              <a:ext uri="{FF2B5EF4-FFF2-40B4-BE49-F238E27FC236}">
                <a16:creationId xmlns:a16="http://schemas.microsoft.com/office/drawing/2014/main" id="{AC10434F-FF6A-56DB-847F-1AF6532D0DD8}"/>
              </a:ext>
            </a:extLst>
          </p:cNvPr>
          <p:cNvPicPr>
            <a:picLocks noChangeAspect="1"/>
          </p:cNvPicPr>
          <p:nvPr/>
        </p:nvPicPr>
        <p:blipFill>
          <a:blip r:embed="rId4"/>
          <a:stretch>
            <a:fillRect/>
          </a:stretch>
        </p:blipFill>
        <p:spPr>
          <a:xfrm>
            <a:off x="5368704" y="4153211"/>
            <a:ext cx="3144674" cy="2431881"/>
          </a:xfrm>
          <a:prstGeom prst="rect">
            <a:avLst/>
          </a:prstGeom>
        </p:spPr>
      </p:pic>
      <p:graphicFrame>
        <p:nvGraphicFramePr>
          <p:cNvPr id="258" name="Google Shape;255;p29">
            <a:extLst>
              <a:ext uri="{FF2B5EF4-FFF2-40B4-BE49-F238E27FC236}">
                <a16:creationId xmlns:a16="http://schemas.microsoft.com/office/drawing/2014/main" id="{FB48F49F-D74A-8180-CCF1-FAAA882BB8F1}"/>
              </a:ext>
            </a:extLst>
          </p:cNvPr>
          <p:cNvGraphicFramePr/>
          <p:nvPr/>
        </p:nvGraphicFramePr>
        <p:xfrm>
          <a:off x="210660" y="1455821"/>
          <a:ext cx="4924757" cy="46716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0"/>
          <p:cNvSpPr/>
          <p:nvPr/>
        </p:nvSpPr>
        <p:spPr>
          <a:xfrm>
            <a:off x="0" y="1156"/>
            <a:ext cx="9144000" cy="1323593"/>
          </a:xfrm>
          <a:prstGeom prst="rect">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263" name="Google Shape;263;p30"/>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264" name="Google Shape;264;p30"/>
          <p:cNvSpPr txBox="1">
            <a:spLocks noGrp="1"/>
          </p:cNvSpPr>
          <p:nvPr>
            <p:ph type="ctrTitle"/>
          </p:nvPr>
        </p:nvSpPr>
        <p:spPr>
          <a:xfrm>
            <a:off x="260901" y="1155"/>
            <a:ext cx="8451385"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sz="4000">
                <a:solidFill>
                  <a:schemeClr val="lt1"/>
                </a:solidFill>
              </a:rPr>
              <a:t>2024 Projects – Economic Development</a:t>
            </a:r>
            <a:endParaRPr sz="4000">
              <a:solidFill>
                <a:schemeClr val="lt1"/>
              </a:solidFill>
            </a:endParaRPr>
          </a:p>
        </p:txBody>
      </p:sp>
      <p:pic>
        <p:nvPicPr>
          <p:cNvPr id="266" name="Google Shape;266;p30" descr="Logo, company name&#10;&#10;Description automatically generated"/>
          <p:cNvPicPr preferRelativeResize="0"/>
          <p:nvPr/>
        </p:nvPicPr>
        <p:blipFill rotWithShape="1">
          <a:blip r:embed="rId3">
            <a:alphaModFix/>
          </a:blip>
          <a:srcRect/>
          <a:stretch/>
        </p:blipFill>
        <p:spPr>
          <a:xfrm>
            <a:off x="9404902" y="2770909"/>
            <a:ext cx="2884603" cy="1678098"/>
          </a:xfrm>
          <a:prstGeom prst="rect">
            <a:avLst/>
          </a:prstGeom>
          <a:noFill/>
          <a:ln>
            <a:noFill/>
          </a:ln>
        </p:spPr>
      </p:pic>
      <p:pic>
        <p:nvPicPr>
          <p:cNvPr id="267" name="Google Shape;267;p30"/>
          <p:cNvPicPr preferRelativeResize="0"/>
          <p:nvPr/>
        </p:nvPicPr>
        <p:blipFill rotWithShape="1">
          <a:blip r:embed="rId4">
            <a:alphaModFix/>
          </a:blip>
          <a:srcRect/>
          <a:stretch/>
        </p:blipFill>
        <p:spPr>
          <a:xfrm>
            <a:off x="6682251" y="1569926"/>
            <a:ext cx="2200847" cy="2377646"/>
          </a:xfrm>
          <a:prstGeom prst="rect">
            <a:avLst/>
          </a:prstGeom>
          <a:noFill/>
          <a:ln>
            <a:noFill/>
          </a:ln>
        </p:spPr>
      </p:pic>
      <p:pic>
        <p:nvPicPr>
          <p:cNvPr id="3" name="Picture 2">
            <a:extLst>
              <a:ext uri="{FF2B5EF4-FFF2-40B4-BE49-F238E27FC236}">
                <a16:creationId xmlns:a16="http://schemas.microsoft.com/office/drawing/2014/main" id="{AA4DD958-83FF-6DAB-C089-BDC57275F0C8}"/>
              </a:ext>
            </a:extLst>
          </p:cNvPr>
          <p:cNvPicPr>
            <a:picLocks noChangeAspect="1"/>
          </p:cNvPicPr>
          <p:nvPr/>
        </p:nvPicPr>
        <p:blipFill>
          <a:blip r:embed="rId5"/>
          <a:stretch>
            <a:fillRect/>
          </a:stretch>
        </p:blipFill>
        <p:spPr>
          <a:xfrm>
            <a:off x="5987848" y="4073212"/>
            <a:ext cx="2895250" cy="2429723"/>
          </a:xfrm>
          <a:prstGeom prst="rect">
            <a:avLst/>
          </a:prstGeom>
        </p:spPr>
      </p:pic>
      <p:graphicFrame>
        <p:nvGraphicFramePr>
          <p:cNvPr id="269" name="Google Shape;265;p30">
            <a:extLst>
              <a:ext uri="{FF2B5EF4-FFF2-40B4-BE49-F238E27FC236}">
                <a16:creationId xmlns:a16="http://schemas.microsoft.com/office/drawing/2014/main" id="{9AA0AE14-C584-3CE5-A0B2-A137B38E4E89}"/>
              </a:ext>
            </a:extLst>
          </p:cNvPr>
          <p:cNvGraphicFramePr/>
          <p:nvPr/>
        </p:nvGraphicFramePr>
        <p:xfrm>
          <a:off x="260901" y="1426123"/>
          <a:ext cx="6299289" cy="519634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6"/>
          <p:cNvSpPr/>
          <p:nvPr/>
        </p:nvSpPr>
        <p:spPr>
          <a:xfrm>
            <a:off x="0" y="1156"/>
            <a:ext cx="9144000" cy="1323593"/>
          </a:xfrm>
          <a:prstGeom prst="rect">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330" name="Google Shape;330;p36"/>
          <p:cNvSpPr txBox="1">
            <a:spLocks noGrp="1"/>
          </p:cNvSpPr>
          <p:nvPr>
            <p:ph type="ctrTitle"/>
          </p:nvPr>
        </p:nvSpPr>
        <p:spPr>
          <a:xfrm>
            <a:off x="260902" y="1155"/>
            <a:ext cx="8651986"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a:solidFill>
                  <a:schemeClr val="lt1"/>
                </a:solidFill>
              </a:rPr>
              <a:t>2024 Grants</a:t>
            </a:r>
            <a:endParaRPr>
              <a:solidFill>
                <a:schemeClr val="lt1"/>
              </a:solidFill>
            </a:endParaRPr>
          </a:p>
        </p:txBody>
      </p:sp>
      <p:sp>
        <p:nvSpPr>
          <p:cNvPr id="333" name="Google Shape;333;p36"/>
          <p:cNvSpPr txBox="1">
            <a:spLocks noGrp="1"/>
          </p:cNvSpPr>
          <p:nvPr>
            <p:ph type="subTitle" idx="1"/>
          </p:nvPr>
        </p:nvSpPr>
        <p:spPr>
          <a:xfrm>
            <a:off x="141402" y="1520391"/>
            <a:ext cx="8651986" cy="4132264"/>
          </a:xfrm>
          <a:prstGeom prst="rect">
            <a:avLst/>
          </a:prstGeom>
          <a:noFill/>
          <a:ln>
            <a:noFill/>
          </a:ln>
        </p:spPr>
        <p:txBody>
          <a:bodyPr spcFirstLastPara="1" wrap="square" lIns="91425" tIns="45700" rIns="91425" bIns="45700" anchor="t" anchorCtr="0">
            <a:normAutofit fontScale="77500" lnSpcReduction="20000"/>
          </a:bodyPr>
          <a:lstStyle/>
          <a:p>
            <a:pPr marL="428625" lvl="0" indent="-400822" algn="l" rtl="0">
              <a:lnSpc>
                <a:spcPct val="90000"/>
              </a:lnSpc>
              <a:spcBef>
                <a:spcPts val="0"/>
              </a:spcBef>
              <a:spcAft>
                <a:spcPts val="0"/>
              </a:spcAft>
              <a:buClr>
                <a:schemeClr val="lt1"/>
              </a:buClr>
              <a:buSzPct val="104247"/>
              <a:buFont typeface="Courier New"/>
              <a:buChar char="o"/>
            </a:pPr>
            <a:r>
              <a:rPr lang="en-US" sz="2800" dirty="0">
                <a:solidFill>
                  <a:schemeClr val="lt1"/>
                </a:solidFill>
              </a:rPr>
              <a:t>$32,000 grant from the Kalamazoo County BRA for the environmental site assessments at the corner of King Hwy. and River St.  </a:t>
            </a:r>
            <a:r>
              <a:rPr lang="en-US" sz="2800" i="1" dirty="0">
                <a:solidFill>
                  <a:srgbClr val="FFFF00"/>
                </a:solidFill>
              </a:rPr>
              <a:t>Completed</a:t>
            </a:r>
            <a:endParaRPr dirty="0">
              <a:solidFill>
                <a:srgbClr val="FFFF00"/>
              </a:solidFill>
            </a:endParaRPr>
          </a:p>
          <a:p>
            <a:pPr marL="0" lvl="0" indent="0" algn="l" rtl="0">
              <a:lnSpc>
                <a:spcPct val="90000"/>
              </a:lnSpc>
              <a:spcBef>
                <a:spcPts val="0"/>
              </a:spcBef>
              <a:spcAft>
                <a:spcPts val="0"/>
              </a:spcAft>
              <a:buClr>
                <a:schemeClr val="lt1"/>
              </a:buClr>
              <a:buSzPct val="104247"/>
              <a:buNone/>
            </a:pPr>
            <a:endParaRPr sz="2800" i="1" dirty="0">
              <a:solidFill>
                <a:schemeClr val="accent5"/>
              </a:solidFill>
            </a:endParaRPr>
          </a:p>
          <a:p>
            <a:pPr marL="428625" lvl="0" indent="-400822" algn="l" rtl="0">
              <a:lnSpc>
                <a:spcPct val="90000"/>
              </a:lnSpc>
              <a:spcBef>
                <a:spcPts val="0"/>
              </a:spcBef>
              <a:spcAft>
                <a:spcPts val="0"/>
              </a:spcAft>
              <a:buClr>
                <a:schemeClr val="lt1"/>
              </a:buClr>
              <a:buSzPct val="104247"/>
              <a:buFont typeface="Courier New"/>
              <a:buChar char="o"/>
            </a:pPr>
            <a:r>
              <a:rPr lang="en-US" sz="2800" dirty="0">
                <a:solidFill>
                  <a:schemeClr val="lt1"/>
                </a:solidFill>
              </a:rPr>
              <a:t>$35,000 application submitted to MEDC / Redevelopment Ready Certification Program for Predevelopment Studies  </a:t>
            </a:r>
            <a:r>
              <a:rPr lang="en-US" sz="2800" i="1" dirty="0">
                <a:solidFill>
                  <a:srgbClr val="FFFF00"/>
                </a:solidFill>
              </a:rPr>
              <a:t>Completed </a:t>
            </a:r>
            <a:endParaRPr i="1" dirty="0">
              <a:solidFill>
                <a:srgbClr val="FFFF00"/>
              </a:solidFill>
            </a:endParaRPr>
          </a:p>
          <a:p>
            <a:pPr marL="428625" lvl="0" indent="-257175" algn="l" rtl="0">
              <a:lnSpc>
                <a:spcPct val="90000"/>
              </a:lnSpc>
              <a:spcBef>
                <a:spcPts val="0"/>
              </a:spcBef>
              <a:spcAft>
                <a:spcPts val="0"/>
              </a:spcAft>
              <a:buClr>
                <a:schemeClr val="lt1"/>
              </a:buClr>
              <a:buSzPct val="104247"/>
              <a:buFont typeface="Courier New"/>
              <a:buNone/>
            </a:pPr>
            <a:endParaRPr sz="2800" dirty="0">
              <a:solidFill>
                <a:schemeClr val="lt1"/>
              </a:solidFill>
            </a:endParaRPr>
          </a:p>
          <a:p>
            <a:pPr marL="428625" lvl="0" indent="-400822" algn="l" rtl="0">
              <a:lnSpc>
                <a:spcPct val="90000"/>
              </a:lnSpc>
              <a:spcBef>
                <a:spcPts val="0"/>
              </a:spcBef>
              <a:spcAft>
                <a:spcPts val="0"/>
              </a:spcAft>
              <a:buClr>
                <a:schemeClr val="lt1"/>
              </a:buClr>
              <a:buSzPct val="104247"/>
              <a:buFont typeface="Courier New"/>
              <a:buChar char="o"/>
            </a:pPr>
            <a:r>
              <a:rPr lang="en-US" sz="2800" dirty="0">
                <a:solidFill>
                  <a:schemeClr val="lt1"/>
                </a:solidFill>
              </a:rPr>
              <a:t>For </a:t>
            </a:r>
            <a:r>
              <a:rPr lang="en-US" sz="2800" i="1" dirty="0">
                <a:solidFill>
                  <a:srgbClr val="00B0F0"/>
                </a:solidFill>
              </a:rPr>
              <a:t>Economic Development</a:t>
            </a:r>
            <a:r>
              <a:rPr lang="en-US" sz="2800" dirty="0">
                <a:solidFill>
                  <a:srgbClr val="00B0F0"/>
                </a:solidFill>
              </a:rPr>
              <a:t> </a:t>
            </a:r>
            <a:r>
              <a:rPr lang="en-US" sz="2800" dirty="0">
                <a:solidFill>
                  <a:schemeClr val="lt1"/>
                </a:solidFill>
              </a:rPr>
              <a:t>initiative:</a:t>
            </a:r>
            <a:endParaRPr dirty="0"/>
          </a:p>
          <a:p>
            <a:pPr marL="457200" lvl="1" indent="0" algn="l" rtl="0">
              <a:lnSpc>
                <a:spcPct val="90000"/>
              </a:lnSpc>
              <a:spcBef>
                <a:spcPts val="0"/>
              </a:spcBef>
              <a:spcAft>
                <a:spcPts val="0"/>
              </a:spcAft>
              <a:buClr>
                <a:schemeClr val="lt1"/>
              </a:buClr>
              <a:buSzPct val="104247"/>
              <a:buNone/>
            </a:pPr>
            <a:endParaRPr sz="2800" dirty="0">
              <a:solidFill>
                <a:schemeClr val="lt1"/>
              </a:solidFill>
            </a:endParaRPr>
          </a:p>
          <a:p>
            <a:pPr marL="885825" lvl="1" indent="-400822" algn="l" rtl="0">
              <a:lnSpc>
                <a:spcPct val="90000"/>
              </a:lnSpc>
              <a:spcBef>
                <a:spcPts val="0"/>
              </a:spcBef>
              <a:spcAft>
                <a:spcPts val="0"/>
              </a:spcAft>
              <a:buClr>
                <a:schemeClr val="lt1"/>
              </a:buClr>
              <a:buSzPct val="104247"/>
              <a:buFont typeface="Courier New"/>
              <a:buChar char="o"/>
            </a:pPr>
            <a:r>
              <a:rPr lang="en-US" sz="2800" dirty="0">
                <a:solidFill>
                  <a:schemeClr val="lt1"/>
                </a:solidFill>
              </a:rPr>
              <a:t> Completed Application to ISG Foundation for Riverfront Enhancement Plans.  The DDA was awarded a $100,000 contingency grant pending further local match funds.</a:t>
            </a:r>
            <a:endParaRPr dirty="0"/>
          </a:p>
          <a:p>
            <a:pPr marL="885825" lvl="1" indent="-257175" algn="l" rtl="0">
              <a:lnSpc>
                <a:spcPct val="90000"/>
              </a:lnSpc>
              <a:spcBef>
                <a:spcPts val="0"/>
              </a:spcBef>
              <a:spcAft>
                <a:spcPts val="0"/>
              </a:spcAft>
              <a:buClr>
                <a:schemeClr val="lt1"/>
              </a:buClr>
              <a:buSzPct val="104247"/>
              <a:buFont typeface="Courier New"/>
              <a:buNone/>
            </a:pPr>
            <a:endParaRPr sz="2800" dirty="0">
              <a:solidFill>
                <a:schemeClr val="lt1"/>
              </a:solidFill>
            </a:endParaRPr>
          </a:p>
          <a:p>
            <a:pPr marL="885825" lvl="1" indent="-400822" algn="l" rtl="0">
              <a:lnSpc>
                <a:spcPct val="90000"/>
              </a:lnSpc>
              <a:spcBef>
                <a:spcPts val="0"/>
              </a:spcBef>
              <a:spcAft>
                <a:spcPts val="0"/>
              </a:spcAft>
              <a:buClr>
                <a:schemeClr val="lt1"/>
              </a:buClr>
              <a:buSzPct val="104247"/>
              <a:buFont typeface="Courier New"/>
              <a:buChar char="o"/>
            </a:pPr>
            <a:r>
              <a:rPr lang="en-US" sz="2800" dirty="0">
                <a:solidFill>
                  <a:schemeClr val="lt1"/>
                </a:solidFill>
              </a:rPr>
              <a:t>$10,000 from ITC Foundation, a</a:t>
            </a:r>
            <a:r>
              <a:rPr lang="en-US" dirty="0"/>
              <a:t> </a:t>
            </a:r>
            <a:r>
              <a:rPr lang="en-US" sz="2800" dirty="0">
                <a:solidFill>
                  <a:schemeClr val="lt1"/>
                </a:solidFill>
              </a:rPr>
              <a:t>two-year program award to assist the Facade Improvement Program.  </a:t>
            </a:r>
            <a:r>
              <a:rPr lang="en-US" sz="2800" i="1" dirty="0">
                <a:solidFill>
                  <a:srgbClr val="FFFF00"/>
                </a:solidFill>
              </a:rPr>
              <a:t>Funds Still Available through 2025</a:t>
            </a:r>
            <a:endParaRPr i="1" dirty="0">
              <a:solidFill>
                <a:srgbClr val="FFFF00"/>
              </a:solidFill>
            </a:endParaRPr>
          </a:p>
          <a:p>
            <a:pPr marL="428625" lvl="0" indent="-257175" algn="l" rtl="0">
              <a:lnSpc>
                <a:spcPct val="90000"/>
              </a:lnSpc>
              <a:spcBef>
                <a:spcPts val="0"/>
              </a:spcBef>
              <a:spcAft>
                <a:spcPts val="0"/>
              </a:spcAft>
              <a:buClr>
                <a:schemeClr val="lt1"/>
              </a:buClr>
              <a:buSzPct val="72972"/>
              <a:buFont typeface="Courier New"/>
              <a:buNone/>
            </a:pPr>
            <a:endParaRPr sz="4000" dirty="0">
              <a:solidFill>
                <a:schemeClr val="lt1"/>
              </a:solidFill>
            </a:endParaRPr>
          </a:p>
          <a:p>
            <a:pPr marL="428625" lvl="0" indent="-257175" algn="l" rtl="0">
              <a:lnSpc>
                <a:spcPct val="90000"/>
              </a:lnSpc>
              <a:spcBef>
                <a:spcPts val="0"/>
              </a:spcBef>
              <a:spcAft>
                <a:spcPts val="0"/>
              </a:spcAft>
              <a:buClr>
                <a:schemeClr val="lt1"/>
              </a:buClr>
              <a:buSzPct val="72972"/>
              <a:buFont typeface="Courier New"/>
              <a:buNone/>
            </a:pPr>
            <a:endParaRPr sz="4000" b="1" i="1" dirty="0">
              <a:solidFill>
                <a:srgbClr val="FFD966"/>
              </a:solidFill>
            </a:endParaRPr>
          </a:p>
        </p:txBody>
      </p:sp>
      <p:pic>
        <p:nvPicPr>
          <p:cNvPr id="331" name="Google Shape;331;p36" descr="Logo, company name&#10;&#10;Description automatically generated"/>
          <p:cNvPicPr preferRelativeResize="0"/>
          <p:nvPr/>
        </p:nvPicPr>
        <p:blipFill rotWithShape="1">
          <a:blip r:embed="rId3">
            <a:alphaModFix/>
          </a:blip>
          <a:srcRect/>
          <a:stretch/>
        </p:blipFill>
        <p:spPr>
          <a:xfrm>
            <a:off x="5786423" y="4903596"/>
            <a:ext cx="3357578" cy="1953248"/>
          </a:xfrm>
          <a:prstGeom prst="rect">
            <a:avLst/>
          </a:prstGeom>
          <a:noFill/>
          <a:ln>
            <a:noFill/>
          </a:ln>
        </p:spPr>
      </p:pic>
      <p:sp>
        <p:nvSpPr>
          <p:cNvPr id="332" name="Google Shape;332;p36"/>
          <p:cNvSpPr/>
          <p:nvPr/>
        </p:nvSpPr>
        <p:spPr>
          <a:xfrm>
            <a:off x="0" y="1324749"/>
            <a:ext cx="9144000" cy="5532095"/>
          </a:xfrm>
          <a:prstGeom prst="rect">
            <a:avLst/>
          </a:prstGeom>
          <a:solidFill>
            <a:srgbClr val="4D4D4C"/>
          </a:solidFill>
          <a:ln>
            <a:noFill/>
          </a:ln>
        </p:spPr>
        <p:txBody>
          <a:bodyPr spcFirstLastPara="1" wrap="square" lIns="91425" tIns="45700" rIns="91425" bIns="45700" anchor="ctr" anchorCtr="0">
            <a:noAutofit/>
          </a:bodyPr>
          <a:lstStyle/>
          <a:p>
            <a:pPr marL="373156" marR="0" lvl="0" indent="-342900" algn="l" defTabSz="914400" rtl="0" eaLnBrk="1" fontAlgn="auto" latinLnBrk="0" hangingPunct="1">
              <a:lnSpc>
                <a:spcPct val="90000"/>
              </a:lnSpc>
              <a:spcBef>
                <a:spcPts val="0"/>
              </a:spcBef>
              <a:spcAft>
                <a:spcPts val="0"/>
              </a:spcAft>
              <a:buClr>
                <a:prstClr val="white"/>
              </a:buClr>
              <a:buSzPct val="88235"/>
              <a:buFont typeface="Arial" panose="020B0604020202020204" pitchFamily="34" charset="0"/>
              <a:buChar char="•"/>
              <a:tabLst/>
              <a:defRPr/>
            </a:pPr>
            <a:r>
              <a:rPr kumimoji="0" lang="en-US" sz="2500" b="0" i="0" u="none" strike="noStrike" kern="1200" cap="none" spc="0" normalizeH="0" baseline="0" noProof="0" dirty="0">
                <a:ln>
                  <a:noFill/>
                </a:ln>
                <a:solidFill>
                  <a:prstClr val="white"/>
                </a:solidFill>
                <a:effectLst/>
                <a:uLnTx/>
                <a:uFillTx/>
                <a:latin typeface="Tw Cen MT" panose="020B0602020104020603"/>
                <a:ea typeface="+mn-ea"/>
                <a:cs typeface="+mn-cs"/>
              </a:rPr>
              <a:t>DDA was awarded and utilized a $5,000 grant from ITC to fund the Façade Improvement Program. </a:t>
            </a:r>
            <a:endParaRPr kumimoji="0" lang="en-US" sz="1100" b="0" i="0" u="none" strike="noStrike" kern="1200" cap="none" spc="0" normalizeH="0" baseline="0" noProof="0" dirty="0">
              <a:ln>
                <a:noFill/>
              </a:ln>
              <a:solidFill>
                <a:prstClr val="black">
                  <a:lumMod val="95000"/>
                  <a:lumOff val="5000"/>
                </a:prstClr>
              </a:solidFill>
              <a:effectLst/>
              <a:uLnTx/>
              <a:uFillTx/>
              <a:latin typeface="Tw Cen MT" panose="020B0602020104020603"/>
              <a:ea typeface="+mn-ea"/>
              <a:cs typeface="+mn-cs"/>
            </a:endParaRPr>
          </a:p>
          <a:p>
            <a:pPr marL="428625" marR="0" lvl="0" indent="-257175" algn="l" defTabSz="914400" rtl="0" eaLnBrk="1" fontAlgn="auto" latinLnBrk="0" hangingPunct="1">
              <a:lnSpc>
                <a:spcPct val="90000"/>
              </a:lnSpc>
              <a:spcBef>
                <a:spcPts val="0"/>
              </a:spcBef>
              <a:spcAft>
                <a:spcPts val="0"/>
              </a:spcAft>
              <a:buClr>
                <a:prstClr val="white"/>
              </a:buClr>
              <a:buSzPct val="88235"/>
              <a:buFont typeface="Courier New"/>
              <a:buNone/>
              <a:tabLst/>
              <a:defRPr/>
            </a:pPr>
            <a:endParaRPr kumimoji="0" lang="en-US" sz="2500" b="0" i="0" u="none" strike="noStrike" kern="1200" cap="none" spc="0" normalizeH="0" baseline="0" noProof="0" dirty="0">
              <a:ln>
                <a:noFill/>
              </a:ln>
              <a:solidFill>
                <a:prstClr val="white"/>
              </a:solidFill>
              <a:effectLst/>
              <a:uLnTx/>
              <a:uFillTx/>
              <a:latin typeface="Tw Cen MT" panose="020B0602020104020603"/>
              <a:ea typeface="+mn-ea"/>
              <a:cs typeface="+mn-cs"/>
            </a:endParaRPr>
          </a:p>
          <a:p>
            <a:pPr marL="373156" marR="0" lvl="0" indent="-342900" algn="l" defTabSz="914400" rtl="0" eaLnBrk="1" fontAlgn="auto" latinLnBrk="0" hangingPunct="1">
              <a:lnSpc>
                <a:spcPct val="90000"/>
              </a:lnSpc>
              <a:spcBef>
                <a:spcPts val="0"/>
              </a:spcBef>
              <a:spcAft>
                <a:spcPts val="0"/>
              </a:spcAft>
              <a:buClr>
                <a:prstClr val="white"/>
              </a:buClr>
              <a:buSzPct val="88235"/>
              <a:buFont typeface="Arial" panose="020B0604020202020204" pitchFamily="34" charset="0"/>
              <a:buChar char="•"/>
              <a:tabLst/>
              <a:defRPr/>
            </a:pPr>
            <a:r>
              <a:rPr lang="en-US" sz="2500" dirty="0">
                <a:solidFill>
                  <a:prstClr val="white"/>
                </a:solidFill>
                <a:latin typeface="Tw Cen MT" panose="020B0602020104020603"/>
              </a:rPr>
              <a:t>DDA was awarded a $100,000 grant from the Irving S. Gilmore Foundation for the Riverfront Redevelopment Plan.</a:t>
            </a:r>
            <a:r>
              <a:rPr kumimoji="0" lang="en-US" sz="2500" b="0" i="0" u="none" strike="noStrike" kern="1200" cap="none" spc="0" normalizeH="0" baseline="0" noProof="0" dirty="0">
                <a:ln>
                  <a:noFill/>
                </a:ln>
                <a:solidFill>
                  <a:prstClr val="white"/>
                </a:solidFill>
                <a:effectLst/>
                <a:uLnTx/>
                <a:uFillTx/>
                <a:latin typeface="Tw Cen MT" panose="020B0602020104020603"/>
                <a:ea typeface="+mn-ea"/>
                <a:cs typeface="+mn-cs"/>
              </a:rPr>
              <a:t>  A $45,000 match must be raised locally to receive the ISG funds.</a:t>
            </a:r>
            <a:endParaRPr kumimoji="0" lang="en-US" sz="1100" b="0" i="0" u="none" strike="noStrike" kern="1200" cap="none" spc="0" normalizeH="0" baseline="0" noProof="0" dirty="0">
              <a:ln>
                <a:noFill/>
              </a:ln>
              <a:solidFill>
                <a:prstClr val="black">
                  <a:lumMod val="95000"/>
                  <a:lumOff val="5000"/>
                </a:prstClr>
              </a:solidFill>
              <a:effectLst/>
              <a:uLnTx/>
              <a:uFillTx/>
              <a:latin typeface="Tw Cen MT" panose="020B0602020104020603"/>
              <a:ea typeface="+mn-ea"/>
              <a:cs typeface="+mn-cs"/>
            </a:endParaRPr>
          </a:p>
        </p:txBody>
      </p:sp>
      <p:pic>
        <p:nvPicPr>
          <p:cNvPr id="334" name="Google Shape;334;p36" descr="Logo, company name&#10;&#10;Description automatically generated"/>
          <p:cNvPicPr preferRelativeResize="0"/>
          <p:nvPr/>
        </p:nvPicPr>
        <p:blipFill rotWithShape="1">
          <a:blip r:embed="rId3">
            <a:alphaModFix/>
          </a:blip>
          <a:srcRect/>
          <a:stretch/>
        </p:blipFill>
        <p:spPr>
          <a:xfrm>
            <a:off x="9285402" y="3070445"/>
            <a:ext cx="2884603" cy="1678098"/>
          </a:xfrm>
          <a:prstGeom prst="rect">
            <a:avLst/>
          </a:prstGeom>
          <a:noFill/>
          <a:ln>
            <a:noFill/>
          </a:ln>
        </p:spPr>
      </p:pic>
      <p:pic>
        <p:nvPicPr>
          <p:cNvPr id="5" name="Picture 4">
            <a:extLst>
              <a:ext uri="{FF2B5EF4-FFF2-40B4-BE49-F238E27FC236}">
                <a16:creationId xmlns:a16="http://schemas.microsoft.com/office/drawing/2014/main" id="{33508710-61D9-57B4-3832-2F52CB4C3836}"/>
              </a:ext>
            </a:extLst>
          </p:cNvPr>
          <p:cNvPicPr>
            <a:picLocks noChangeAspect="1"/>
          </p:cNvPicPr>
          <p:nvPr/>
        </p:nvPicPr>
        <p:blipFill>
          <a:blip r:embed="rId4"/>
          <a:stretch>
            <a:fillRect/>
          </a:stretch>
        </p:blipFill>
        <p:spPr>
          <a:xfrm>
            <a:off x="1291517" y="1628571"/>
            <a:ext cx="2521725" cy="1300089"/>
          </a:xfrm>
          <a:prstGeom prst="rect">
            <a:avLst/>
          </a:prstGeom>
        </p:spPr>
      </p:pic>
      <p:pic>
        <p:nvPicPr>
          <p:cNvPr id="7" name="Picture 6">
            <a:extLst>
              <a:ext uri="{FF2B5EF4-FFF2-40B4-BE49-F238E27FC236}">
                <a16:creationId xmlns:a16="http://schemas.microsoft.com/office/drawing/2014/main" id="{31889572-9BF7-8FA8-CC59-639A6C3B5C4D}"/>
              </a:ext>
            </a:extLst>
          </p:cNvPr>
          <p:cNvPicPr>
            <a:picLocks noChangeAspect="1"/>
          </p:cNvPicPr>
          <p:nvPr/>
        </p:nvPicPr>
        <p:blipFill>
          <a:blip r:embed="rId5"/>
          <a:stretch>
            <a:fillRect/>
          </a:stretch>
        </p:blipFill>
        <p:spPr>
          <a:xfrm>
            <a:off x="4268393" y="1628571"/>
            <a:ext cx="4069844" cy="130008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1"/>
          <p:cNvSpPr/>
          <p:nvPr/>
        </p:nvSpPr>
        <p:spPr>
          <a:xfrm>
            <a:off x="0" y="1156"/>
            <a:ext cx="9144000" cy="1323593"/>
          </a:xfrm>
          <a:prstGeom prst="rect">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275" name="Google Shape;275;p31"/>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276" name="Google Shape;276;p31"/>
          <p:cNvSpPr txBox="1">
            <a:spLocks noGrp="1"/>
          </p:cNvSpPr>
          <p:nvPr>
            <p:ph type="ctrTitle"/>
          </p:nvPr>
        </p:nvSpPr>
        <p:spPr>
          <a:xfrm>
            <a:off x="260901" y="1155"/>
            <a:ext cx="8451385"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sz="4000" dirty="0">
                <a:solidFill>
                  <a:schemeClr val="lt1"/>
                </a:solidFill>
              </a:rPr>
              <a:t>2024 Projects – Economic Development</a:t>
            </a:r>
            <a:endParaRPr sz="4000" dirty="0">
              <a:solidFill>
                <a:schemeClr val="lt1"/>
              </a:solidFill>
            </a:endParaRPr>
          </a:p>
        </p:txBody>
      </p:sp>
      <p:sp>
        <p:nvSpPr>
          <p:cNvPr id="277" name="Google Shape;277;p31"/>
          <p:cNvSpPr txBox="1">
            <a:spLocks noGrp="1"/>
          </p:cNvSpPr>
          <p:nvPr>
            <p:ph type="subTitle" idx="1"/>
          </p:nvPr>
        </p:nvSpPr>
        <p:spPr>
          <a:xfrm>
            <a:off x="260901" y="1426123"/>
            <a:ext cx="6299289" cy="5196349"/>
          </a:xfrm>
          <a:prstGeom prst="rect">
            <a:avLst/>
          </a:prstGeom>
          <a:noFill/>
          <a:ln>
            <a:noFill/>
          </a:ln>
        </p:spPr>
        <p:txBody>
          <a:bodyPr spcFirstLastPara="1" wrap="square" lIns="91425" tIns="45700" rIns="91425" bIns="45700" anchor="t" anchorCtr="0">
            <a:normAutofit/>
          </a:bodyPr>
          <a:lstStyle/>
          <a:p>
            <a:pPr marL="428625" lvl="0" indent="-257175" algn="l" rtl="0">
              <a:lnSpc>
                <a:spcPct val="90000"/>
              </a:lnSpc>
              <a:spcBef>
                <a:spcPts val="0"/>
              </a:spcBef>
              <a:spcAft>
                <a:spcPts val="0"/>
              </a:spcAft>
              <a:buClr>
                <a:schemeClr val="lt1"/>
              </a:buClr>
              <a:buSzPts val="2700"/>
              <a:buFont typeface="Courier New"/>
              <a:buNone/>
            </a:pPr>
            <a:endParaRPr sz="1500">
              <a:solidFill>
                <a:schemeClr val="lt1"/>
              </a:solidFill>
            </a:endParaRPr>
          </a:p>
          <a:p>
            <a:pPr marL="428625" lvl="0" indent="-257175" algn="l" rtl="0">
              <a:lnSpc>
                <a:spcPct val="90000"/>
              </a:lnSpc>
              <a:spcBef>
                <a:spcPts val="0"/>
              </a:spcBef>
              <a:spcAft>
                <a:spcPts val="0"/>
              </a:spcAft>
              <a:buClr>
                <a:schemeClr val="lt1"/>
              </a:buClr>
              <a:buSzPts val="2700"/>
              <a:buFont typeface="Courier New"/>
              <a:buNone/>
            </a:pPr>
            <a:endParaRPr sz="3200">
              <a:solidFill>
                <a:schemeClr val="lt1"/>
              </a:solidFill>
            </a:endParaRPr>
          </a:p>
          <a:p>
            <a:pPr marL="428625" lvl="0" indent="-257175" algn="l" rtl="0">
              <a:lnSpc>
                <a:spcPct val="90000"/>
              </a:lnSpc>
              <a:spcBef>
                <a:spcPts val="0"/>
              </a:spcBef>
              <a:spcAft>
                <a:spcPts val="0"/>
              </a:spcAft>
              <a:buClr>
                <a:schemeClr val="lt1"/>
              </a:buClr>
              <a:buSzPts val="2700"/>
              <a:buFont typeface="Courier New"/>
              <a:buNone/>
            </a:pPr>
            <a:endParaRPr sz="3200">
              <a:solidFill>
                <a:schemeClr val="lt1"/>
              </a:solidFill>
            </a:endParaRPr>
          </a:p>
          <a:p>
            <a:pPr marL="428625" lvl="0" indent="-257175" algn="l" rtl="0">
              <a:lnSpc>
                <a:spcPct val="90000"/>
              </a:lnSpc>
              <a:spcBef>
                <a:spcPts val="0"/>
              </a:spcBef>
              <a:spcAft>
                <a:spcPts val="0"/>
              </a:spcAft>
              <a:buClr>
                <a:schemeClr val="lt1"/>
              </a:buClr>
              <a:buSzPts val="2700"/>
              <a:buFont typeface="Courier New"/>
              <a:buNone/>
            </a:pPr>
            <a:endParaRPr sz="3200">
              <a:solidFill>
                <a:schemeClr val="lt1"/>
              </a:solidFill>
            </a:endParaRPr>
          </a:p>
          <a:p>
            <a:pPr marL="428625" lvl="0" indent="-257175" algn="l" rtl="0">
              <a:lnSpc>
                <a:spcPct val="90000"/>
              </a:lnSpc>
              <a:spcBef>
                <a:spcPts val="0"/>
              </a:spcBef>
              <a:spcAft>
                <a:spcPts val="0"/>
              </a:spcAft>
              <a:buClr>
                <a:schemeClr val="lt1"/>
              </a:buClr>
              <a:buSzPts val="2700"/>
              <a:buFont typeface="Courier New"/>
              <a:buNone/>
            </a:pPr>
            <a:endParaRPr sz="3200">
              <a:solidFill>
                <a:schemeClr val="lt1"/>
              </a:solidFill>
            </a:endParaRPr>
          </a:p>
          <a:p>
            <a:pPr marL="428625" lvl="0" indent="-257175" algn="l" rtl="0">
              <a:lnSpc>
                <a:spcPct val="90000"/>
              </a:lnSpc>
              <a:spcBef>
                <a:spcPts val="0"/>
              </a:spcBef>
              <a:spcAft>
                <a:spcPts val="0"/>
              </a:spcAft>
              <a:buClr>
                <a:schemeClr val="lt1"/>
              </a:buClr>
              <a:buSzPts val="2700"/>
              <a:buFont typeface="Courier New"/>
              <a:buNone/>
            </a:pPr>
            <a:endParaRPr sz="3200">
              <a:solidFill>
                <a:schemeClr val="lt1"/>
              </a:solidFill>
            </a:endParaRPr>
          </a:p>
          <a:p>
            <a:pPr marL="428625" lvl="0" indent="-257175" algn="l" rtl="0">
              <a:lnSpc>
                <a:spcPct val="90000"/>
              </a:lnSpc>
              <a:spcBef>
                <a:spcPts val="0"/>
              </a:spcBef>
              <a:spcAft>
                <a:spcPts val="0"/>
              </a:spcAft>
              <a:buClr>
                <a:schemeClr val="lt1"/>
              </a:buClr>
              <a:buSzPts val="2700"/>
              <a:buFont typeface="Courier New"/>
              <a:buNone/>
            </a:pPr>
            <a:endParaRPr sz="3200">
              <a:solidFill>
                <a:schemeClr val="lt1"/>
              </a:solidFill>
            </a:endParaRPr>
          </a:p>
          <a:p>
            <a:pPr marL="0" lvl="0" indent="0" algn="l" rtl="0">
              <a:lnSpc>
                <a:spcPct val="90000"/>
              </a:lnSpc>
              <a:spcBef>
                <a:spcPts val="0"/>
              </a:spcBef>
              <a:spcAft>
                <a:spcPts val="0"/>
              </a:spcAft>
              <a:buClr>
                <a:schemeClr val="lt1"/>
              </a:buClr>
              <a:buSzPts val="2700"/>
              <a:buNone/>
            </a:pPr>
            <a:endParaRPr sz="1300">
              <a:solidFill>
                <a:schemeClr val="lt1"/>
              </a:solidFill>
            </a:endParaRPr>
          </a:p>
          <a:p>
            <a:pPr marL="0" lvl="0" indent="0" algn="l" rtl="0">
              <a:lnSpc>
                <a:spcPct val="90000"/>
              </a:lnSpc>
              <a:spcBef>
                <a:spcPts val="0"/>
              </a:spcBef>
              <a:spcAft>
                <a:spcPts val="0"/>
              </a:spcAft>
              <a:buClr>
                <a:schemeClr val="lt1"/>
              </a:buClr>
              <a:buSzPts val="2700"/>
              <a:buNone/>
            </a:pPr>
            <a:endParaRPr sz="3200">
              <a:solidFill>
                <a:schemeClr val="lt1"/>
              </a:solidFill>
            </a:endParaRPr>
          </a:p>
          <a:p>
            <a:pPr marL="0" lvl="0" indent="0" algn="l" rtl="0">
              <a:lnSpc>
                <a:spcPct val="90000"/>
              </a:lnSpc>
              <a:spcBef>
                <a:spcPts val="0"/>
              </a:spcBef>
              <a:spcAft>
                <a:spcPts val="0"/>
              </a:spcAft>
              <a:buClr>
                <a:schemeClr val="lt1"/>
              </a:buClr>
              <a:buSzPts val="2700"/>
              <a:buNone/>
            </a:pPr>
            <a:endParaRPr sz="3200">
              <a:solidFill>
                <a:schemeClr val="lt1"/>
              </a:solidFill>
            </a:endParaRPr>
          </a:p>
          <a:p>
            <a:pPr marL="428625" lvl="0" indent="-257175" algn="l" rtl="0">
              <a:lnSpc>
                <a:spcPct val="90000"/>
              </a:lnSpc>
              <a:spcBef>
                <a:spcPts val="0"/>
              </a:spcBef>
              <a:spcAft>
                <a:spcPts val="0"/>
              </a:spcAft>
              <a:buClr>
                <a:schemeClr val="lt1"/>
              </a:buClr>
              <a:buSzPts val="2700"/>
              <a:buFont typeface="Courier New"/>
              <a:buNone/>
            </a:pPr>
            <a:endParaRPr sz="3200">
              <a:solidFill>
                <a:schemeClr val="lt1"/>
              </a:solidFill>
            </a:endParaRPr>
          </a:p>
          <a:p>
            <a:pPr marL="428625" lvl="0" indent="-257175" algn="l" rtl="0">
              <a:lnSpc>
                <a:spcPct val="90000"/>
              </a:lnSpc>
              <a:spcBef>
                <a:spcPts val="0"/>
              </a:spcBef>
              <a:spcAft>
                <a:spcPts val="0"/>
              </a:spcAft>
              <a:buClr>
                <a:schemeClr val="lt1"/>
              </a:buClr>
              <a:buSzPts val="2700"/>
              <a:buFont typeface="Courier New"/>
              <a:buNone/>
            </a:pPr>
            <a:endParaRPr>
              <a:solidFill>
                <a:schemeClr val="lt1"/>
              </a:solidFill>
            </a:endParaRPr>
          </a:p>
        </p:txBody>
      </p:sp>
      <p:pic>
        <p:nvPicPr>
          <p:cNvPr id="278" name="Google Shape;278;p31" descr="Logo, company name&#10;&#10;Description automatically generated"/>
          <p:cNvPicPr preferRelativeResize="0"/>
          <p:nvPr/>
        </p:nvPicPr>
        <p:blipFill rotWithShape="1">
          <a:blip r:embed="rId3">
            <a:alphaModFix/>
          </a:blip>
          <a:srcRect/>
          <a:stretch/>
        </p:blipFill>
        <p:spPr>
          <a:xfrm>
            <a:off x="9404902" y="2770909"/>
            <a:ext cx="2884603" cy="1678098"/>
          </a:xfrm>
          <a:prstGeom prst="rect">
            <a:avLst/>
          </a:prstGeom>
          <a:noFill/>
          <a:ln>
            <a:noFill/>
          </a:ln>
        </p:spPr>
      </p:pic>
      <p:pic>
        <p:nvPicPr>
          <p:cNvPr id="280" name="Google Shape;280;p31"/>
          <p:cNvPicPr preferRelativeResize="0"/>
          <p:nvPr/>
        </p:nvPicPr>
        <p:blipFill rotWithShape="1">
          <a:blip r:embed="rId4">
            <a:alphaModFix/>
          </a:blip>
          <a:srcRect l="238" t="10921" b="19918"/>
          <a:stretch/>
        </p:blipFill>
        <p:spPr>
          <a:xfrm>
            <a:off x="5242343" y="1491486"/>
            <a:ext cx="3192156" cy="1895301"/>
          </a:xfrm>
          <a:prstGeom prst="rect">
            <a:avLst/>
          </a:prstGeom>
          <a:noFill/>
          <a:ln w="38100" cap="flat" cmpd="sng">
            <a:solidFill>
              <a:schemeClr val="dk1"/>
            </a:solidFill>
            <a:prstDash val="solid"/>
            <a:round/>
            <a:headEnd type="none" w="sm" len="sm"/>
            <a:tailEnd type="none" w="sm" len="sm"/>
          </a:ln>
        </p:spPr>
      </p:pic>
      <p:pic>
        <p:nvPicPr>
          <p:cNvPr id="281" name="Google Shape;281;p31"/>
          <p:cNvPicPr preferRelativeResize="0"/>
          <p:nvPr/>
        </p:nvPicPr>
        <p:blipFill rotWithShape="1">
          <a:blip r:embed="rId5">
            <a:alphaModFix/>
          </a:blip>
          <a:srcRect l="8854" t="22097" b="5151"/>
          <a:stretch/>
        </p:blipFill>
        <p:spPr>
          <a:xfrm>
            <a:off x="5271796" y="3589602"/>
            <a:ext cx="3788314" cy="2615255"/>
          </a:xfrm>
          <a:prstGeom prst="rect">
            <a:avLst/>
          </a:prstGeom>
          <a:noFill/>
          <a:ln w="38100" cap="flat" cmpd="sng">
            <a:solidFill>
              <a:schemeClr val="dk1"/>
            </a:solidFill>
            <a:prstDash val="solid"/>
            <a:round/>
            <a:headEnd type="none" w="sm" len="sm"/>
            <a:tailEnd type="none" w="sm" len="sm"/>
          </a:ln>
        </p:spPr>
      </p:pic>
      <p:pic>
        <p:nvPicPr>
          <p:cNvPr id="3" name="Picture 2">
            <a:extLst>
              <a:ext uri="{FF2B5EF4-FFF2-40B4-BE49-F238E27FC236}">
                <a16:creationId xmlns:a16="http://schemas.microsoft.com/office/drawing/2014/main" id="{A535F90B-FF01-12F0-7E69-6AD3726532EB}"/>
              </a:ext>
            </a:extLst>
          </p:cNvPr>
          <p:cNvPicPr>
            <a:picLocks noChangeAspect="1"/>
          </p:cNvPicPr>
          <p:nvPr/>
        </p:nvPicPr>
        <p:blipFill>
          <a:blip r:embed="rId6"/>
          <a:stretch>
            <a:fillRect/>
          </a:stretch>
        </p:blipFill>
        <p:spPr>
          <a:xfrm>
            <a:off x="834887" y="1253448"/>
            <a:ext cx="3651706" cy="5528748"/>
          </a:xfrm>
          <a:prstGeom prst="rect">
            <a:avLst/>
          </a:prstGeom>
        </p:spPr>
      </p:pic>
      <p:pic>
        <p:nvPicPr>
          <p:cNvPr id="5" name="Picture 4">
            <a:extLst>
              <a:ext uri="{FF2B5EF4-FFF2-40B4-BE49-F238E27FC236}">
                <a16:creationId xmlns:a16="http://schemas.microsoft.com/office/drawing/2014/main" id="{8F8C8B57-95DD-F655-526E-5638B7204B9F}"/>
              </a:ext>
            </a:extLst>
          </p:cNvPr>
          <p:cNvPicPr>
            <a:picLocks noChangeAspect="1"/>
          </p:cNvPicPr>
          <p:nvPr/>
        </p:nvPicPr>
        <p:blipFill>
          <a:blip r:embed="rId7"/>
          <a:stretch>
            <a:fillRect/>
          </a:stretch>
        </p:blipFill>
        <p:spPr>
          <a:xfrm>
            <a:off x="3916017" y="3546511"/>
            <a:ext cx="5227983" cy="27554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8"/>
          <p:cNvSpPr/>
          <p:nvPr/>
        </p:nvSpPr>
        <p:spPr>
          <a:xfrm>
            <a:off x="0" y="1156"/>
            <a:ext cx="9144000" cy="1323593"/>
          </a:xfrm>
          <a:prstGeom prst="rect">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352" name="Google Shape;352;p38"/>
          <p:cNvSpPr/>
          <p:nvPr/>
        </p:nvSpPr>
        <p:spPr>
          <a:xfrm>
            <a:off x="0" y="1323593"/>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353" name="Google Shape;353;p38"/>
          <p:cNvSpPr txBox="1">
            <a:spLocks noGrp="1"/>
          </p:cNvSpPr>
          <p:nvPr>
            <p:ph type="ctrTitle"/>
          </p:nvPr>
        </p:nvSpPr>
        <p:spPr>
          <a:xfrm>
            <a:off x="260902" y="1155"/>
            <a:ext cx="8651986"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sz="3600" dirty="0">
                <a:solidFill>
                  <a:schemeClr val="lt1"/>
                </a:solidFill>
              </a:rPr>
              <a:t>2025 Targeted Goals</a:t>
            </a:r>
            <a:endParaRPr sz="3600" dirty="0">
              <a:solidFill>
                <a:schemeClr val="lt1"/>
              </a:solidFill>
            </a:endParaRPr>
          </a:p>
        </p:txBody>
      </p:sp>
      <p:sp>
        <p:nvSpPr>
          <p:cNvPr id="354" name="Google Shape;354;p38"/>
          <p:cNvSpPr txBox="1">
            <a:spLocks noGrp="1"/>
          </p:cNvSpPr>
          <p:nvPr>
            <p:ph type="subTitle" idx="1"/>
          </p:nvPr>
        </p:nvSpPr>
        <p:spPr>
          <a:xfrm>
            <a:off x="260903" y="1426123"/>
            <a:ext cx="8294622" cy="4689515"/>
          </a:xfrm>
          <a:prstGeom prst="rect">
            <a:avLst/>
          </a:prstGeom>
          <a:noFill/>
          <a:ln>
            <a:noFill/>
          </a:ln>
        </p:spPr>
        <p:txBody>
          <a:bodyPr spcFirstLastPara="1" wrap="square" lIns="91425" tIns="45700" rIns="91425" bIns="45700" anchor="t" anchorCtr="0">
            <a:normAutofit fontScale="55000" lnSpcReduction="20000"/>
          </a:bodyPr>
          <a:lstStyle/>
          <a:p>
            <a:pPr marL="428625" lvl="0" indent="-257175" algn="just" rtl="0">
              <a:lnSpc>
                <a:spcPct val="90000"/>
              </a:lnSpc>
              <a:spcBef>
                <a:spcPts val="0"/>
              </a:spcBef>
              <a:spcAft>
                <a:spcPts val="0"/>
              </a:spcAft>
              <a:buClr>
                <a:schemeClr val="lt1"/>
              </a:buClr>
              <a:buSzPts val="2700"/>
              <a:buFont typeface="Courier New"/>
              <a:buNone/>
            </a:pPr>
            <a:endParaRPr sz="3300" dirty="0">
              <a:solidFill>
                <a:schemeClr val="lt1"/>
              </a:solidFill>
            </a:endParaRPr>
          </a:p>
          <a:p>
            <a:pPr marL="428625" lvl="0" indent="-428625" algn="just" rtl="0">
              <a:lnSpc>
                <a:spcPct val="90000"/>
              </a:lnSpc>
              <a:spcBef>
                <a:spcPts val="0"/>
              </a:spcBef>
              <a:spcAft>
                <a:spcPts val="0"/>
              </a:spcAft>
              <a:buClr>
                <a:schemeClr val="lt1"/>
              </a:buClr>
              <a:buSzPts val="2700"/>
              <a:buFont typeface="Courier New"/>
              <a:buChar char="o"/>
            </a:pPr>
            <a:r>
              <a:rPr lang="en-US" sz="3300" dirty="0">
                <a:solidFill>
                  <a:schemeClr val="lt1"/>
                </a:solidFill>
              </a:rPr>
              <a:t>Greater focus on Economic Development - Riverfront Redevelopment Plan – Phase 2</a:t>
            </a:r>
          </a:p>
          <a:p>
            <a:pPr marL="428625" lvl="0" indent="-428625" algn="just" rtl="0">
              <a:lnSpc>
                <a:spcPct val="90000"/>
              </a:lnSpc>
              <a:spcBef>
                <a:spcPts val="0"/>
              </a:spcBef>
              <a:spcAft>
                <a:spcPts val="0"/>
              </a:spcAft>
              <a:buClr>
                <a:schemeClr val="lt1"/>
              </a:buClr>
              <a:buSzPts val="2700"/>
              <a:buFont typeface="Courier New"/>
              <a:buChar char="o"/>
            </a:pPr>
            <a:endParaRPr lang="en-US" sz="3300" dirty="0">
              <a:solidFill>
                <a:schemeClr val="lt1"/>
              </a:solidFill>
            </a:endParaRPr>
          </a:p>
          <a:p>
            <a:pPr marL="428625" lvl="0" indent="-428625" algn="just" rtl="0">
              <a:lnSpc>
                <a:spcPct val="90000"/>
              </a:lnSpc>
              <a:spcBef>
                <a:spcPts val="0"/>
              </a:spcBef>
              <a:spcAft>
                <a:spcPts val="0"/>
              </a:spcAft>
              <a:buClr>
                <a:schemeClr val="lt1"/>
              </a:buClr>
              <a:buSzPts val="2700"/>
              <a:buFont typeface="Courier New"/>
              <a:buChar char="o"/>
            </a:pPr>
            <a:r>
              <a:rPr lang="en-US" sz="3300" dirty="0">
                <a:solidFill>
                  <a:schemeClr val="lt1"/>
                </a:solidFill>
              </a:rPr>
              <a:t>Façade Improvement Program – Target 3 new applicants</a:t>
            </a:r>
          </a:p>
          <a:p>
            <a:pPr marL="428625" lvl="0" indent="-428625" algn="just" rtl="0">
              <a:lnSpc>
                <a:spcPct val="90000"/>
              </a:lnSpc>
              <a:spcBef>
                <a:spcPts val="0"/>
              </a:spcBef>
              <a:spcAft>
                <a:spcPts val="0"/>
              </a:spcAft>
              <a:buClr>
                <a:schemeClr val="lt1"/>
              </a:buClr>
              <a:buSzPts val="2700"/>
              <a:buFont typeface="Courier New"/>
              <a:buChar char="o"/>
            </a:pPr>
            <a:endParaRPr lang="en-US" sz="3300" dirty="0">
              <a:solidFill>
                <a:schemeClr val="lt1"/>
              </a:solidFill>
            </a:endParaRPr>
          </a:p>
          <a:p>
            <a:pPr marL="428625" lvl="0" indent="-428625" algn="just" rtl="0">
              <a:lnSpc>
                <a:spcPct val="90000"/>
              </a:lnSpc>
              <a:spcBef>
                <a:spcPts val="0"/>
              </a:spcBef>
              <a:spcAft>
                <a:spcPts val="0"/>
              </a:spcAft>
              <a:buClr>
                <a:schemeClr val="lt1"/>
              </a:buClr>
              <a:buSzPts val="2700"/>
              <a:buFont typeface="Courier New"/>
              <a:buChar char="o"/>
            </a:pPr>
            <a:r>
              <a:rPr lang="en-US" sz="3300" dirty="0">
                <a:solidFill>
                  <a:schemeClr val="lt1"/>
                </a:solidFill>
              </a:rPr>
              <a:t>Affordable Housing / Homelessness – Create a Rehab Grant Program </a:t>
            </a:r>
          </a:p>
          <a:p>
            <a:pPr marL="428625" lvl="0" indent="-428625" algn="just" rtl="0">
              <a:lnSpc>
                <a:spcPct val="90000"/>
              </a:lnSpc>
              <a:spcBef>
                <a:spcPts val="0"/>
              </a:spcBef>
              <a:spcAft>
                <a:spcPts val="0"/>
              </a:spcAft>
              <a:buClr>
                <a:schemeClr val="lt1"/>
              </a:buClr>
              <a:buSzPts val="2700"/>
              <a:buFont typeface="Courier New"/>
              <a:buChar char="o"/>
            </a:pPr>
            <a:endParaRPr lang="en-US" sz="3300" dirty="0">
              <a:solidFill>
                <a:schemeClr val="lt1"/>
              </a:solidFill>
            </a:endParaRPr>
          </a:p>
          <a:p>
            <a:pPr marL="428625" lvl="0" indent="-428625" algn="just" rtl="0">
              <a:lnSpc>
                <a:spcPct val="90000"/>
              </a:lnSpc>
              <a:spcBef>
                <a:spcPts val="0"/>
              </a:spcBef>
              <a:spcAft>
                <a:spcPts val="0"/>
              </a:spcAft>
              <a:buClr>
                <a:schemeClr val="lt1"/>
              </a:buClr>
              <a:buSzPts val="2700"/>
              <a:buFont typeface="Courier New"/>
              <a:buChar char="o"/>
            </a:pPr>
            <a:r>
              <a:rPr lang="en-US" sz="3300" dirty="0">
                <a:solidFill>
                  <a:schemeClr val="lt1"/>
                </a:solidFill>
              </a:rPr>
              <a:t>Business Recruitment  - </a:t>
            </a:r>
          </a:p>
          <a:p>
            <a:pPr marL="0" lvl="0" indent="0" algn="just" rtl="0">
              <a:lnSpc>
                <a:spcPct val="90000"/>
              </a:lnSpc>
              <a:spcBef>
                <a:spcPts val="0"/>
              </a:spcBef>
              <a:spcAft>
                <a:spcPts val="0"/>
              </a:spcAft>
              <a:buClr>
                <a:schemeClr val="lt1"/>
              </a:buClr>
              <a:buSzPts val="2700"/>
            </a:pPr>
            <a:r>
              <a:rPr lang="en-US" sz="3300" dirty="0">
                <a:solidFill>
                  <a:schemeClr val="lt1"/>
                </a:solidFill>
              </a:rPr>
              <a:t>	Fill 2 Vacant Retail Spaces</a:t>
            </a:r>
          </a:p>
          <a:p>
            <a:pPr marL="428625" lvl="0" indent="-428625" algn="just" rtl="0">
              <a:lnSpc>
                <a:spcPct val="90000"/>
              </a:lnSpc>
              <a:spcBef>
                <a:spcPts val="0"/>
              </a:spcBef>
              <a:spcAft>
                <a:spcPts val="0"/>
              </a:spcAft>
              <a:buClr>
                <a:schemeClr val="lt1"/>
              </a:buClr>
              <a:buSzPts val="2700"/>
              <a:buFont typeface="Courier New"/>
              <a:buChar char="o"/>
            </a:pPr>
            <a:endParaRPr lang="en-US" sz="3300" dirty="0">
              <a:solidFill>
                <a:schemeClr val="lt1"/>
              </a:solidFill>
            </a:endParaRPr>
          </a:p>
          <a:p>
            <a:pPr marL="428625" lvl="0" indent="-428625" algn="just" rtl="0">
              <a:lnSpc>
                <a:spcPct val="90000"/>
              </a:lnSpc>
              <a:spcBef>
                <a:spcPts val="0"/>
              </a:spcBef>
              <a:spcAft>
                <a:spcPts val="0"/>
              </a:spcAft>
              <a:buClr>
                <a:schemeClr val="lt1"/>
              </a:buClr>
              <a:buSzPts val="2700"/>
              <a:buFont typeface="Courier New"/>
              <a:buChar char="o"/>
            </a:pPr>
            <a:r>
              <a:rPr lang="en-US" sz="3300" dirty="0">
                <a:solidFill>
                  <a:schemeClr val="lt1"/>
                </a:solidFill>
              </a:rPr>
              <a:t>Maintenance / Security – </a:t>
            </a:r>
          </a:p>
          <a:p>
            <a:pPr marL="0" lvl="0" indent="0" algn="just" rtl="0">
              <a:lnSpc>
                <a:spcPct val="90000"/>
              </a:lnSpc>
              <a:spcBef>
                <a:spcPts val="0"/>
              </a:spcBef>
              <a:spcAft>
                <a:spcPts val="0"/>
              </a:spcAft>
              <a:buClr>
                <a:schemeClr val="lt1"/>
              </a:buClr>
              <a:buSzPts val="2700"/>
            </a:pPr>
            <a:r>
              <a:rPr lang="en-US" sz="3300" dirty="0">
                <a:solidFill>
                  <a:schemeClr val="lt1"/>
                </a:solidFill>
              </a:rPr>
              <a:t>	Develop a Clean and Safe Plan</a:t>
            </a:r>
          </a:p>
          <a:p>
            <a:pPr marL="428625" lvl="0" indent="-428625" algn="just" rtl="0">
              <a:lnSpc>
                <a:spcPct val="90000"/>
              </a:lnSpc>
              <a:spcBef>
                <a:spcPts val="0"/>
              </a:spcBef>
              <a:spcAft>
                <a:spcPts val="0"/>
              </a:spcAft>
              <a:buClr>
                <a:schemeClr val="lt1"/>
              </a:buClr>
              <a:buSzPts val="2700"/>
              <a:buFont typeface="Courier New"/>
              <a:buChar char="o"/>
            </a:pPr>
            <a:endParaRPr lang="en-US" sz="3300" dirty="0">
              <a:solidFill>
                <a:schemeClr val="lt1"/>
              </a:solidFill>
            </a:endParaRPr>
          </a:p>
          <a:p>
            <a:pPr marL="428625" lvl="0" indent="-428625" algn="just" rtl="0">
              <a:lnSpc>
                <a:spcPct val="90000"/>
              </a:lnSpc>
              <a:spcBef>
                <a:spcPts val="0"/>
              </a:spcBef>
              <a:spcAft>
                <a:spcPts val="0"/>
              </a:spcAft>
              <a:buClr>
                <a:schemeClr val="lt1"/>
              </a:buClr>
              <a:buSzPts val="2700"/>
              <a:buFont typeface="Courier New"/>
              <a:buChar char="o"/>
            </a:pPr>
            <a:r>
              <a:rPr lang="en-US" sz="3300" dirty="0">
                <a:solidFill>
                  <a:schemeClr val="lt1"/>
                </a:solidFill>
              </a:rPr>
              <a:t>Community Open House/ </a:t>
            </a:r>
          </a:p>
          <a:p>
            <a:pPr marL="0" lvl="0" indent="0" algn="just" rtl="0">
              <a:lnSpc>
                <a:spcPct val="90000"/>
              </a:lnSpc>
              <a:spcBef>
                <a:spcPts val="0"/>
              </a:spcBef>
              <a:spcAft>
                <a:spcPts val="0"/>
              </a:spcAft>
              <a:buClr>
                <a:schemeClr val="lt1"/>
              </a:buClr>
              <a:buSzPts val="2700"/>
            </a:pPr>
            <a:r>
              <a:rPr lang="en-US" sz="3300" dirty="0">
                <a:solidFill>
                  <a:schemeClr val="lt1"/>
                </a:solidFill>
              </a:rPr>
              <a:t>	Townhall Meeting</a:t>
            </a:r>
          </a:p>
          <a:p>
            <a:pPr marL="0" lvl="0" indent="0" algn="just" rtl="0">
              <a:lnSpc>
                <a:spcPct val="90000"/>
              </a:lnSpc>
              <a:spcBef>
                <a:spcPts val="0"/>
              </a:spcBef>
              <a:spcAft>
                <a:spcPts val="0"/>
              </a:spcAft>
              <a:buClr>
                <a:schemeClr val="lt1"/>
              </a:buClr>
              <a:buSzPts val="2700"/>
            </a:pPr>
            <a:endParaRPr lang="en-US" sz="3300" dirty="0">
              <a:solidFill>
                <a:schemeClr val="lt1"/>
              </a:solidFill>
            </a:endParaRPr>
          </a:p>
          <a:p>
            <a:pPr marL="0" lvl="0" indent="0" algn="just" rtl="0">
              <a:lnSpc>
                <a:spcPct val="90000"/>
              </a:lnSpc>
              <a:spcBef>
                <a:spcPts val="0"/>
              </a:spcBef>
              <a:spcAft>
                <a:spcPts val="0"/>
              </a:spcAft>
              <a:buClr>
                <a:schemeClr val="lt1"/>
              </a:buClr>
              <a:buSzPts val="2700"/>
            </a:pPr>
            <a:endParaRPr lang="en-US" sz="2600" dirty="0">
              <a:solidFill>
                <a:schemeClr val="lt1"/>
              </a:solidFill>
            </a:endParaRPr>
          </a:p>
          <a:p>
            <a:pPr marL="0" lvl="0" indent="0" algn="just" rtl="0">
              <a:lnSpc>
                <a:spcPct val="90000"/>
              </a:lnSpc>
              <a:spcBef>
                <a:spcPts val="0"/>
              </a:spcBef>
              <a:spcAft>
                <a:spcPts val="0"/>
              </a:spcAft>
              <a:buClr>
                <a:schemeClr val="lt1"/>
              </a:buClr>
              <a:buSzPts val="2700"/>
            </a:pPr>
            <a:endParaRPr lang="en-US" sz="2600" dirty="0">
              <a:solidFill>
                <a:schemeClr val="lt1"/>
              </a:solidFill>
            </a:endParaRPr>
          </a:p>
          <a:p>
            <a:pPr marL="0" lvl="0" indent="0" algn="just" rtl="0">
              <a:lnSpc>
                <a:spcPct val="90000"/>
              </a:lnSpc>
              <a:spcBef>
                <a:spcPts val="0"/>
              </a:spcBef>
              <a:spcAft>
                <a:spcPts val="0"/>
              </a:spcAft>
              <a:buClr>
                <a:schemeClr val="lt1"/>
              </a:buClr>
              <a:buSzPts val="2700"/>
            </a:pPr>
            <a:endParaRPr lang="en-US" sz="2600" dirty="0">
              <a:solidFill>
                <a:schemeClr val="lt1"/>
              </a:solidFill>
            </a:endParaRPr>
          </a:p>
          <a:p>
            <a:pPr marL="0" lvl="0" indent="0" algn="just" rtl="0">
              <a:lnSpc>
                <a:spcPct val="90000"/>
              </a:lnSpc>
              <a:spcBef>
                <a:spcPts val="0"/>
              </a:spcBef>
              <a:spcAft>
                <a:spcPts val="0"/>
              </a:spcAft>
              <a:buClr>
                <a:schemeClr val="lt1"/>
              </a:buClr>
              <a:buSzPts val="2700"/>
            </a:pPr>
            <a:endParaRPr lang="en-US" sz="2600" dirty="0">
              <a:solidFill>
                <a:schemeClr val="lt1"/>
              </a:solidFill>
            </a:endParaRPr>
          </a:p>
          <a:p>
            <a:pPr marL="0" lvl="0" indent="0" algn="just" rtl="0">
              <a:lnSpc>
                <a:spcPct val="90000"/>
              </a:lnSpc>
              <a:spcBef>
                <a:spcPts val="0"/>
              </a:spcBef>
              <a:spcAft>
                <a:spcPts val="0"/>
              </a:spcAft>
              <a:buClr>
                <a:schemeClr val="lt1"/>
              </a:buClr>
              <a:buSzPts val="2700"/>
            </a:pPr>
            <a:endParaRPr lang="en-US" sz="2600" dirty="0">
              <a:solidFill>
                <a:schemeClr val="lt1"/>
              </a:solidFill>
            </a:endParaRPr>
          </a:p>
          <a:p>
            <a:pPr marL="0" lvl="0" indent="0" algn="just" rtl="0">
              <a:lnSpc>
                <a:spcPct val="90000"/>
              </a:lnSpc>
              <a:spcBef>
                <a:spcPts val="0"/>
              </a:spcBef>
              <a:spcAft>
                <a:spcPts val="0"/>
              </a:spcAft>
              <a:buClr>
                <a:schemeClr val="lt1"/>
              </a:buClr>
              <a:buSzPts val="2700"/>
            </a:pPr>
            <a:endParaRPr lang="en-US" sz="2600" dirty="0">
              <a:solidFill>
                <a:schemeClr val="lt1"/>
              </a:solidFill>
            </a:endParaRPr>
          </a:p>
          <a:p>
            <a:pPr marL="0" lvl="0" indent="0" algn="just" rtl="0">
              <a:lnSpc>
                <a:spcPct val="90000"/>
              </a:lnSpc>
              <a:spcBef>
                <a:spcPts val="0"/>
              </a:spcBef>
              <a:spcAft>
                <a:spcPts val="0"/>
              </a:spcAft>
              <a:buClr>
                <a:schemeClr val="lt1"/>
              </a:buClr>
              <a:buSzPts val="2700"/>
            </a:pPr>
            <a:r>
              <a:rPr lang="en-US" sz="2600" i="1" dirty="0">
                <a:solidFill>
                  <a:schemeClr val="lt1"/>
                </a:solidFill>
              </a:rPr>
              <a:t>Lofts on Riverside – Four apartment lofts </a:t>
            </a:r>
          </a:p>
          <a:p>
            <a:pPr marL="0" lvl="0" indent="0" algn="just" rtl="0">
              <a:lnSpc>
                <a:spcPct val="90000"/>
              </a:lnSpc>
              <a:spcBef>
                <a:spcPts val="0"/>
              </a:spcBef>
              <a:spcAft>
                <a:spcPts val="0"/>
              </a:spcAft>
              <a:buClr>
                <a:schemeClr val="lt1"/>
              </a:buClr>
              <a:buSzPts val="2700"/>
            </a:pPr>
            <a:r>
              <a:rPr lang="en-US" sz="2600" i="1" dirty="0">
                <a:solidFill>
                  <a:schemeClr val="lt1"/>
                </a:solidFill>
              </a:rPr>
              <a:t>under construction (26</a:t>
            </a:r>
            <a:r>
              <a:rPr lang="en-US" sz="2600" i="1" baseline="30000" dirty="0">
                <a:solidFill>
                  <a:schemeClr val="lt1"/>
                </a:solidFill>
              </a:rPr>
              <a:t>th</a:t>
            </a:r>
            <a:r>
              <a:rPr lang="en-US" sz="2600" i="1" dirty="0">
                <a:solidFill>
                  <a:schemeClr val="lt1"/>
                </a:solidFill>
              </a:rPr>
              <a:t> St. and Chubb Ave.)</a:t>
            </a:r>
          </a:p>
          <a:p>
            <a:pPr marL="0" lvl="0" indent="0" algn="just" rtl="0">
              <a:lnSpc>
                <a:spcPct val="90000"/>
              </a:lnSpc>
              <a:spcBef>
                <a:spcPts val="0"/>
              </a:spcBef>
              <a:spcAft>
                <a:spcPts val="0"/>
              </a:spcAft>
              <a:buClr>
                <a:schemeClr val="lt1"/>
              </a:buClr>
              <a:buSzPts val="2700"/>
            </a:pPr>
            <a:endParaRPr lang="en-US" sz="3300" dirty="0">
              <a:solidFill>
                <a:schemeClr val="lt1"/>
              </a:solidFill>
            </a:endParaRPr>
          </a:p>
          <a:p>
            <a:pPr marL="0" lvl="0" indent="0" algn="just" rtl="0">
              <a:lnSpc>
                <a:spcPct val="90000"/>
              </a:lnSpc>
              <a:spcBef>
                <a:spcPts val="0"/>
              </a:spcBef>
              <a:spcAft>
                <a:spcPts val="0"/>
              </a:spcAft>
              <a:buClr>
                <a:schemeClr val="lt1"/>
              </a:buClr>
              <a:buSzPts val="2700"/>
            </a:pPr>
            <a:endParaRPr lang="en-US" sz="3300" dirty="0">
              <a:solidFill>
                <a:schemeClr val="lt1"/>
              </a:solidFill>
            </a:endParaRPr>
          </a:p>
          <a:p>
            <a:pPr marL="428625" lvl="0" indent="-428625" algn="just" rtl="0">
              <a:lnSpc>
                <a:spcPct val="90000"/>
              </a:lnSpc>
              <a:spcBef>
                <a:spcPts val="0"/>
              </a:spcBef>
              <a:spcAft>
                <a:spcPts val="0"/>
              </a:spcAft>
              <a:buClr>
                <a:schemeClr val="lt1"/>
              </a:buClr>
              <a:buSzPts val="2700"/>
              <a:buFont typeface="Courier New"/>
              <a:buChar char="o"/>
            </a:pPr>
            <a:endParaRPr lang="en-US" sz="3300" dirty="0">
              <a:solidFill>
                <a:schemeClr val="lt1"/>
              </a:solidFill>
            </a:endParaRPr>
          </a:p>
        </p:txBody>
      </p:sp>
      <p:pic>
        <p:nvPicPr>
          <p:cNvPr id="355" name="Google Shape;355;p38" descr="Logo, company name&#10;&#10;Description automatically generated"/>
          <p:cNvPicPr preferRelativeResize="0"/>
          <p:nvPr/>
        </p:nvPicPr>
        <p:blipFill rotWithShape="1">
          <a:blip r:embed="rId3">
            <a:alphaModFix/>
          </a:blip>
          <a:srcRect/>
          <a:stretch/>
        </p:blipFill>
        <p:spPr>
          <a:xfrm>
            <a:off x="9252627" y="5179902"/>
            <a:ext cx="2884603" cy="1678098"/>
          </a:xfrm>
          <a:prstGeom prst="rect">
            <a:avLst/>
          </a:prstGeom>
          <a:noFill/>
          <a:ln>
            <a:noFill/>
          </a:ln>
        </p:spPr>
      </p:pic>
      <p:pic>
        <p:nvPicPr>
          <p:cNvPr id="2" name="Picture 1">
            <a:extLst>
              <a:ext uri="{FF2B5EF4-FFF2-40B4-BE49-F238E27FC236}">
                <a16:creationId xmlns:a16="http://schemas.microsoft.com/office/drawing/2014/main" id="{24C2A163-5C59-A804-DD0E-7BDB4C0E04C2}"/>
              </a:ext>
            </a:extLst>
          </p:cNvPr>
          <p:cNvPicPr>
            <a:picLocks noChangeAspect="1"/>
          </p:cNvPicPr>
          <p:nvPr/>
        </p:nvPicPr>
        <p:blipFill>
          <a:blip r:embed="rId4"/>
          <a:srcRect r="13254"/>
          <a:stretch/>
        </p:blipFill>
        <p:spPr>
          <a:xfrm>
            <a:off x="4078004" y="3903339"/>
            <a:ext cx="4668906" cy="255312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40"/>
          <p:cNvSpPr/>
          <p:nvPr/>
        </p:nvSpPr>
        <p:spPr>
          <a:xfrm>
            <a:off x="0" y="1156"/>
            <a:ext cx="9144000" cy="1528454"/>
          </a:xfrm>
          <a:prstGeom prst="rect">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373" name="Google Shape;373;p40"/>
          <p:cNvSpPr/>
          <p:nvPr/>
        </p:nvSpPr>
        <p:spPr>
          <a:xfrm>
            <a:off x="0" y="1487198"/>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374" name="Google Shape;374;p40"/>
          <p:cNvSpPr txBox="1">
            <a:spLocks noGrp="1"/>
          </p:cNvSpPr>
          <p:nvPr>
            <p:ph type="ctrTitle"/>
          </p:nvPr>
        </p:nvSpPr>
        <p:spPr>
          <a:xfrm>
            <a:off x="260902" y="1155"/>
            <a:ext cx="7054298" cy="132359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Open Sans SemiBold"/>
              <a:buNone/>
            </a:pPr>
            <a:r>
              <a:rPr lang="en-US" dirty="0">
                <a:solidFill>
                  <a:schemeClr val="lt1"/>
                </a:solidFill>
              </a:rPr>
              <a:t>Meetings &amp;  </a:t>
            </a:r>
            <a:br>
              <a:rPr lang="en-US" dirty="0">
                <a:solidFill>
                  <a:schemeClr val="lt1"/>
                </a:solidFill>
              </a:rPr>
            </a:br>
            <a:r>
              <a:rPr lang="en-US" dirty="0">
                <a:solidFill>
                  <a:schemeClr val="lt1"/>
                </a:solidFill>
              </a:rPr>
              <a:t>Contact Information</a:t>
            </a:r>
            <a:endParaRPr dirty="0">
              <a:solidFill>
                <a:schemeClr val="lt1"/>
              </a:solidFill>
            </a:endParaRPr>
          </a:p>
        </p:txBody>
      </p:sp>
      <p:sp>
        <p:nvSpPr>
          <p:cNvPr id="375" name="Google Shape;375;p40"/>
          <p:cNvSpPr txBox="1">
            <a:spLocks noGrp="1"/>
          </p:cNvSpPr>
          <p:nvPr>
            <p:ph type="subTitle" idx="1"/>
          </p:nvPr>
        </p:nvSpPr>
        <p:spPr>
          <a:xfrm>
            <a:off x="260902" y="1426124"/>
            <a:ext cx="8702228" cy="3864967"/>
          </a:xfrm>
          <a:prstGeom prst="rect">
            <a:avLst/>
          </a:prstGeom>
          <a:noFill/>
          <a:ln>
            <a:noFill/>
          </a:ln>
        </p:spPr>
        <p:txBody>
          <a:bodyPr spcFirstLastPara="1" wrap="square" lIns="91425" tIns="45700" rIns="91425" bIns="45700" anchor="t" anchorCtr="0">
            <a:normAutofit fontScale="92500" lnSpcReduction="20000"/>
          </a:bodyPr>
          <a:lstStyle/>
          <a:p>
            <a:pPr marL="428625" lvl="0" indent="-257175" algn="l" rtl="0">
              <a:lnSpc>
                <a:spcPct val="90000"/>
              </a:lnSpc>
              <a:spcBef>
                <a:spcPts val="0"/>
              </a:spcBef>
              <a:spcAft>
                <a:spcPts val="0"/>
              </a:spcAft>
              <a:buClr>
                <a:schemeClr val="lt1"/>
              </a:buClr>
              <a:buSzPct val="113445"/>
              <a:buFont typeface="Courier New"/>
              <a:buNone/>
            </a:pPr>
            <a:endParaRPr sz="2800" dirty="0">
              <a:solidFill>
                <a:schemeClr val="lt1"/>
              </a:solidFill>
            </a:endParaRPr>
          </a:p>
          <a:p>
            <a:pPr marL="428625" lvl="0" indent="-428625" algn="l" rtl="0">
              <a:lnSpc>
                <a:spcPct val="90000"/>
              </a:lnSpc>
              <a:spcBef>
                <a:spcPts val="0"/>
              </a:spcBef>
              <a:spcAft>
                <a:spcPts val="0"/>
              </a:spcAft>
              <a:buClr>
                <a:schemeClr val="lt1"/>
              </a:buClr>
              <a:buSzPct val="113445"/>
              <a:buFont typeface="Courier New"/>
              <a:buChar char="o"/>
            </a:pPr>
            <a:r>
              <a:rPr lang="en-US" sz="2800" dirty="0">
                <a:solidFill>
                  <a:schemeClr val="lt1"/>
                </a:solidFill>
              </a:rPr>
              <a:t>The Comstock Center DDA meets on the fourth Wednesday of the month at 5:30 p.m.</a:t>
            </a:r>
            <a:endParaRPr dirty="0"/>
          </a:p>
          <a:p>
            <a:pPr marL="428625" lvl="0" indent="-257175" algn="l" rtl="0">
              <a:lnSpc>
                <a:spcPct val="90000"/>
              </a:lnSpc>
              <a:spcBef>
                <a:spcPts val="0"/>
              </a:spcBef>
              <a:spcAft>
                <a:spcPts val="0"/>
              </a:spcAft>
              <a:buClr>
                <a:schemeClr val="lt1"/>
              </a:buClr>
              <a:buSzPct val="113445"/>
              <a:buFont typeface="Courier New"/>
              <a:buNone/>
            </a:pPr>
            <a:endParaRPr sz="2800" dirty="0">
              <a:solidFill>
                <a:schemeClr val="lt1"/>
              </a:solidFill>
            </a:endParaRPr>
          </a:p>
          <a:p>
            <a:pPr marL="428625" lvl="0" indent="-428625" algn="l" rtl="0">
              <a:lnSpc>
                <a:spcPct val="90000"/>
              </a:lnSpc>
              <a:spcBef>
                <a:spcPts val="0"/>
              </a:spcBef>
              <a:spcAft>
                <a:spcPts val="0"/>
              </a:spcAft>
              <a:buClr>
                <a:schemeClr val="lt1"/>
              </a:buClr>
              <a:buSzPct val="113445"/>
              <a:buFont typeface="Courier New"/>
              <a:buChar char="o"/>
            </a:pPr>
            <a:r>
              <a:rPr lang="en-US" sz="2800" dirty="0">
                <a:solidFill>
                  <a:schemeClr val="lt1"/>
                </a:solidFill>
              </a:rPr>
              <a:t>Steve Deisler, Executive Director</a:t>
            </a:r>
            <a:br>
              <a:rPr lang="en-US" sz="2800" dirty="0">
                <a:solidFill>
                  <a:schemeClr val="lt1"/>
                </a:solidFill>
              </a:rPr>
            </a:br>
            <a:r>
              <a:rPr lang="en-US" sz="2800" dirty="0">
                <a:solidFill>
                  <a:schemeClr val="lt1"/>
                </a:solidFill>
              </a:rPr>
              <a:t>Comstock Center Downtown Development Authority </a:t>
            </a:r>
            <a:endParaRPr dirty="0"/>
          </a:p>
          <a:p>
            <a:pPr marL="428625" lvl="0" indent="-257175" algn="l" rtl="0">
              <a:lnSpc>
                <a:spcPct val="90000"/>
              </a:lnSpc>
              <a:spcBef>
                <a:spcPts val="0"/>
              </a:spcBef>
              <a:spcAft>
                <a:spcPts val="0"/>
              </a:spcAft>
              <a:buClr>
                <a:schemeClr val="lt1"/>
              </a:buClr>
              <a:buSzPct val="113445"/>
              <a:buFont typeface="Courier New"/>
              <a:buNone/>
            </a:pPr>
            <a:endParaRPr sz="2800" dirty="0">
              <a:solidFill>
                <a:schemeClr val="lt1"/>
              </a:solidFill>
            </a:endParaRPr>
          </a:p>
          <a:p>
            <a:pPr marL="428625" lvl="0" indent="-428625" algn="l" rtl="0">
              <a:lnSpc>
                <a:spcPct val="90000"/>
              </a:lnSpc>
              <a:spcBef>
                <a:spcPts val="0"/>
              </a:spcBef>
              <a:spcAft>
                <a:spcPts val="0"/>
              </a:spcAft>
              <a:buClr>
                <a:schemeClr val="lt1"/>
              </a:buClr>
              <a:buSzPct val="113445"/>
              <a:buFont typeface="Courier New"/>
              <a:buChar char="o"/>
            </a:pPr>
            <a:r>
              <a:rPr lang="en-US" sz="2800" dirty="0">
                <a:solidFill>
                  <a:schemeClr val="lt1"/>
                </a:solidFill>
              </a:rPr>
              <a:t>Email:  </a:t>
            </a:r>
            <a:r>
              <a:rPr lang="en-US" sz="2800" u="sng" dirty="0">
                <a:solidFill>
                  <a:srgbClr val="00B0F0"/>
                </a:solidFill>
                <a:hlinkClick r:id="rId3">
                  <a:extLst>
                    <a:ext uri="{A12FA001-AC4F-418D-AE19-62706E023703}">
                      <ahyp:hlinkClr xmlns:ahyp="http://schemas.microsoft.com/office/drawing/2018/hyperlinkcolor" val="tx"/>
                    </a:ext>
                  </a:extLst>
                </a:hlinkClick>
              </a:rPr>
              <a:t>sdeisler@comstockmi.gov</a:t>
            </a:r>
            <a:endParaRPr sz="2800" dirty="0">
              <a:solidFill>
                <a:srgbClr val="00B0F0"/>
              </a:solidFill>
            </a:endParaRPr>
          </a:p>
          <a:p>
            <a:pPr marL="428625" lvl="0" indent="-428625" algn="l" rtl="0">
              <a:lnSpc>
                <a:spcPct val="90000"/>
              </a:lnSpc>
              <a:spcBef>
                <a:spcPts val="0"/>
              </a:spcBef>
              <a:spcAft>
                <a:spcPts val="0"/>
              </a:spcAft>
              <a:buClr>
                <a:schemeClr val="lt1"/>
              </a:buClr>
              <a:buSzPct val="113445"/>
              <a:buFont typeface="Courier New"/>
              <a:buChar char="o"/>
            </a:pPr>
            <a:endParaRPr dirty="0"/>
          </a:p>
          <a:p>
            <a:pPr marL="0" lvl="0" indent="0" algn="l" rtl="0">
              <a:lnSpc>
                <a:spcPct val="90000"/>
              </a:lnSpc>
              <a:spcBef>
                <a:spcPts val="0"/>
              </a:spcBef>
              <a:spcAft>
                <a:spcPts val="0"/>
              </a:spcAft>
              <a:buClr>
                <a:schemeClr val="lt1"/>
              </a:buClr>
              <a:buSzPct val="113445"/>
              <a:buNone/>
            </a:pPr>
            <a:r>
              <a:rPr lang="en-US" sz="2800" dirty="0">
                <a:solidFill>
                  <a:schemeClr val="lt1"/>
                </a:solidFill>
              </a:rPr>
              <a:t>	</a:t>
            </a:r>
          </a:p>
          <a:p>
            <a:pPr marL="0" lvl="0" indent="0" algn="l" rtl="0">
              <a:lnSpc>
                <a:spcPct val="90000"/>
              </a:lnSpc>
              <a:spcBef>
                <a:spcPts val="0"/>
              </a:spcBef>
              <a:spcAft>
                <a:spcPts val="0"/>
              </a:spcAft>
              <a:buClr>
                <a:schemeClr val="lt1"/>
              </a:buClr>
              <a:buSzPct val="113445"/>
              <a:buNone/>
            </a:pPr>
            <a:r>
              <a:rPr lang="en-US" sz="2800" dirty="0">
                <a:solidFill>
                  <a:schemeClr val="lt1"/>
                </a:solidFill>
              </a:rPr>
              <a:t>	DDA Webpage:  </a:t>
            </a:r>
            <a:r>
              <a:rPr lang="en-US" sz="2800" dirty="0">
                <a:solidFill>
                  <a:srgbClr val="00B0F0"/>
                </a:solidFill>
              </a:rPr>
              <a:t> </a:t>
            </a:r>
            <a:r>
              <a:rPr lang="en-US" sz="2800" u="sng" dirty="0">
                <a:solidFill>
                  <a:srgbClr val="00B0F0"/>
                </a:solidFill>
                <a:hlinkClick r:id="rId4">
                  <a:extLst>
                    <a:ext uri="{A12FA001-AC4F-418D-AE19-62706E023703}">
                      <ahyp:hlinkClr xmlns:ahyp="http://schemas.microsoft.com/office/drawing/2018/hyperlinkcolor" val="tx"/>
                    </a:ext>
                  </a:extLst>
                </a:hlinkClick>
              </a:rPr>
              <a:t>https://comstockmi.gov/downtown-</a:t>
            </a:r>
            <a:r>
              <a:rPr lang="en-US" sz="2800" dirty="0">
                <a:solidFill>
                  <a:srgbClr val="00B0F0"/>
                </a:solidFill>
              </a:rPr>
              <a:t>					</a:t>
            </a:r>
            <a:r>
              <a:rPr lang="en-US" sz="2800" u="sng" dirty="0">
                <a:solidFill>
                  <a:srgbClr val="00B0F0"/>
                </a:solidFill>
              </a:rPr>
              <a:t>development-authority/</a:t>
            </a:r>
            <a:endParaRPr dirty="0"/>
          </a:p>
          <a:p>
            <a:pPr marL="0" lvl="0" indent="0" algn="l" rtl="0">
              <a:lnSpc>
                <a:spcPct val="90000"/>
              </a:lnSpc>
              <a:spcBef>
                <a:spcPts val="0"/>
              </a:spcBef>
              <a:spcAft>
                <a:spcPts val="0"/>
              </a:spcAft>
              <a:buClr>
                <a:schemeClr val="lt1"/>
              </a:buClr>
              <a:buSzPct val="113445"/>
              <a:buNone/>
            </a:pPr>
            <a:endParaRPr sz="2800" u="sng" dirty="0">
              <a:solidFill>
                <a:srgbClr val="00B0F0"/>
              </a:solidFill>
            </a:endParaRPr>
          </a:p>
          <a:p>
            <a:pPr marL="457200" lvl="1" indent="0" algn="l" rtl="0">
              <a:lnSpc>
                <a:spcPct val="90000"/>
              </a:lnSpc>
              <a:spcBef>
                <a:spcPts val="0"/>
              </a:spcBef>
              <a:spcAft>
                <a:spcPts val="0"/>
              </a:spcAft>
              <a:buClr>
                <a:schemeClr val="lt1"/>
              </a:buClr>
              <a:buSzPct val="122171"/>
              <a:buNone/>
            </a:pPr>
            <a:r>
              <a:rPr lang="en-US" sz="2600" dirty="0">
                <a:solidFill>
                  <a:schemeClr val="lt1"/>
                </a:solidFill>
              </a:rPr>
              <a:t>	Phone:  269-381-2360</a:t>
            </a:r>
            <a:endParaRPr dirty="0"/>
          </a:p>
          <a:p>
            <a:pPr marL="428625" lvl="0" indent="-257175" algn="l" rtl="0">
              <a:lnSpc>
                <a:spcPct val="90000"/>
              </a:lnSpc>
              <a:spcBef>
                <a:spcPts val="0"/>
              </a:spcBef>
              <a:spcAft>
                <a:spcPts val="0"/>
              </a:spcAft>
              <a:buClr>
                <a:schemeClr val="lt1"/>
              </a:buClr>
              <a:buSzPct val="132352"/>
              <a:buFont typeface="Courier New"/>
              <a:buNone/>
            </a:pPr>
            <a:endParaRPr dirty="0"/>
          </a:p>
        </p:txBody>
      </p:sp>
      <p:pic>
        <p:nvPicPr>
          <p:cNvPr id="376" name="Google Shape;376;p40" descr="Logo, company name&#10;&#10;Description automatically generated"/>
          <p:cNvPicPr preferRelativeResize="0"/>
          <p:nvPr/>
        </p:nvPicPr>
        <p:blipFill rotWithShape="1">
          <a:blip r:embed="rId5">
            <a:alphaModFix/>
          </a:blip>
          <a:srcRect/>
          <a:stretch/>
        </p:blipFill>
        <p:spPr>
          <a:xfrm>
            <a:off x="3422832" y="5291091"/>
            <a:ext cx="2298335" cy="140330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p:nvPr/>
        </p:nvSpPr>
        <p:spPr>
          <a:xfrm>
            <a:off x="0" y="1156"/>
            <a:ext cx="9144000" cy="1323593"/>
          </a:xfrm>
          <a:prstGeom prst="rect">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1" name="Google Shape;101;p14"/>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02" name="Google Shape;102;p14"/>
          <p:cNvSpPr txBox="1">
            <a:spLocks noGrp="1"/>
          </p:cNvSpPr>
          <p:nvPr>
            <p:ph type="ctrTitle"/>
          </p:nvPr>
        </p:nvSpPr>
        <p:spPr>
          <a:xfrm>
            <a:off x="260902" y="1155"/>
            <a:ext cx="7054298"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sz="4800">
                <a:solidFill>
                  <a:schemeClr val="lt1"/>
                </a:solidFill>
              </a:rPr>
              <a:t>PA 57 of 2018</a:t>
            </a:r>
            <a:endParaRPr sz="4800">
              <a:solidFill>
                <a:schemeClr val="lt1"/>
              </a:solidFill>
            </a:endParaRPr>
          </a:p>
        </p:txBody>
      </p:sp>
      <p:pic>
        <p:nvPicPr>
          <p:cNvPr id="104" name="Google Shape;104;p14" descr="Logo, company name&#10;&#10;Description automatically generated"/>
          <p:cNvPicPr preferRelativeResize="0"/>
          <p:nvPr/>
        </p:nvPicPr>
        <p:blipFill rotWithShape="1">
          <a:blip r:embed="rId3">
            <a:alphaModFix/>
          </a:blip>
          <a:srcRect/>
          <a:stretch/>
        </p:blipFill>
        <p:spPr>
          <a:xfrm>
            <a:off x="9618232" y="2770525"/>
            <a:ext cx="2884603" cy="1678098"/>
          </a:xfrm>
          <a:prstGeom prst="rect">
            <a:avLst/>
          </a:prstGeom>
          <a:noFill/>
          <a:ln>
            <a:noFill/>
          </a:ln>
        </p:spPr>
      </p:pic>
      <p:graphicFrame>
        <p:nvGraphicFramePr>
          <p:cNvPr id="106" name="Google Shape;103;p14">
            <a:extLst>
              <a:ext uri="{FF2B5EF4-FFF2-40B4-BE49-F238E27FC236}">
                <a16:creationId xmlns:a16="http://schemas.microsoft.com/office/drawing/2014/main" id="{FB86C22F-2342-A760-B68C-BEF2A3CA3577}"/>
              </a:ext>
            </a:extLst>
          </p:cNvPr>
          <p:cNvGraphicFramePr/>
          <p:nvPr>
            <p:extLst>
              <p:ext uri="{D42A27DB-BD31-4B8C-83A1-F6EECF244321}">
                <p14:modId xmlns:p14="http://schemas.microsoft.com/office/powerpoint/2010/main" val="2518945233"/>
              </p:ext>
            </p:extLst>
          </p:nvPr>
        </p:nvGraphicFramePr>
        <p:xfrm>
          <a:off x="260901" y="1426123"/>
          <a:ext cx="8656762" cy="42002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1"/>
          <p:cNvSpPr/>
          <p:nvPr/>
        </p:nvSpPr>
        <p:spPr>
          <a:xfrm>
            <a:off x="0" y="0"/>
            <a:ext cx="9144000" cy="4212367"/>
          </a:xfrm>
          <a:prstGeom prst="rect">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383" name="Google Shape;383;p41"/>
          <p:cNvSpPr txBox="1">
            <a:spLocks noGrp="1"/>
          </p:cNvSpPr>
          <p:nvPr>
            <p:ph type="title"/>
          </p:nvPr>
        </p:nvSpPr>
        <p:spPr>
          <a:xfrm>
            <a:off x="0" y="552176"/>
            <a:ext cx="9144000" cy="310801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5250"/>
              <a:buFont typeface="Open Sans SemiBold"/>
              <a:buNone/>
            </a:pPr>
            <a:r>
              <a:rPr lang="en-US" sz="3600" b="1" dirty="0">
                <a:solidFill>
                  <a:schemeClr val="lt1"/>
                </a:solidFill>
                <a:latin typeface="Open Sans SemiBold"/>
                <a:ea typeface="Open Sans SemiBold"/>
                <a:cs typeface="Open Sans SemiBold"/>
                <a:sym typeface="Open Sans SemiBold"/>
              </a:rPr>
              <a:t>Be Involved!</a:t>
            </a:r>
            <a:br>
              <a:rPr lang="en-US" sz="5250" b="1" dirty="0">
                <a:solidFill>
                  <a:schemeClr val="lt1"/>
                </a:solidFill>
                <a:latin typeface="Open Sans SemiBold"/>
                <a:ea typeface="Open Sans SemiBold"/>
                <a:cs typeface="Open Sans SemiBold"/>
                <a:sym typeface="Open Sans SemiBold"/>
              </a:rPr>
            </a:br>
            <a:br>
              <a:rPr lang="en-US" sz="5250" b="1" dirty="0">
                <a:solidFill>
                  <a:schemeClr val="lt1"/>
                </a:solidFill>
                <a:latin typeface="Open Sans SemiBold"/>
                <a:ea typeface="Open Sans SemiBold"/>
                <a:cs typeface="Open Sans SemiBold"/>
                <a:sym typeface="Open Sans SemiBold"/>
              </a:rPr>
            </a:br>
            <a:endParaRPr sz="2700" dirty="0"/>
          </a:p>
        </p:txBody>
      </p:sp>
      <p:pic>
        <p:nvPicPr>
          <p:cNvPr id="384" name="Google Shape;384;p41" descr="Logo, company name&#10;&#10;Description automatically generated"/>
          <p:cNvPicPr preferRelativeResize="0"/>
          <p:nvPr/>
        </p:nvPicPr>
        <p:blipFill rotWithShape="1">
          <a:blip r:embed="rId3">
            <a:alphaModFix/>
          </a:blip>
          <a:srcRect/>
          <a:stretch/>
        </p:blipFill>
        <p:spPr>
          <a:xfrm>
            <a:off x="2652642" y="4404620"/>
            <a:ext cx="3838715" cy="209345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3"/>
          <p:cNvSpPr/>
          <p:nvPr/>
        </p:nvSpPr>
        <p:spPr>
          <a:xfrm>
            <a:off x="0" y="1156"/>
            <a:ext cx="9144000" cy="1323593"/>
          </a:xfrm>
          <a:prstGeom prst="rect">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1" name="Google Shape;91;p13"/>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92" name="Google Shape;92;p13"/>
          <p:cNvSpPr txBox="1">
            <a:spLocks noGrp="1"/>
          </p:cNvSpPr>
          <p:nvPr>
            <p:ph type="ctrTitle"/>
          </p:nvPr>
        </p:nvSpPr>
        <p:spPr>
          <a:xfrm>
            <a:off x="260902" y="1155"/>
            <a:ext cx="7054298"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sz="3600">
                <a:solidFill>
                  <a:schemeClr val="lt1"/>
                </a:solidFill>
              </a:rPr>
              <a:t>Comstock Center </a:t>
            </a:r>
            <a:br>
              <a:rPr lang="en-US" sz="3600">
                <a:solidFill>
                  <a:schemeClr val="lt1"/>
                </a:solidFill>
              </a:rPr>
            </a:br>
            <a:r>
              <a:rPr lang="en-US" sz="3600">
                <a:solidFill>
                  <a:schemeClr val="lt1"/>
                </a:solidFill>
              </a:rPr>
              <a:t>Downtown Development Authority</a:t>
            </a:r>
            <a:endParaRPr sz="3600">
              <a:solidFill>
                <a:schemeClr val="lt1"/>
              </a:solidFill>
            </a:endParaRPr>
          </a:p>
        </p:txBody>
      </p:sp>
      <p:pic>
        <p:nvPicPr>
          <p:cNvPr id="94" name="Google Shape;94;p13" descr="Logo, company name&#10;&#10;Description automatically generated"/>
          <p:cNvPicPr preferRelativeResize="0"/>
          <p:nvPr/>
        </p:nvPicPr>
        <p:blipFill rotWithShape="1">
          <a:blip r:embed="rId3">
            <a:alphaModFix/>
          </a:blip>
          <a:srcRect/>
          <a:stretch/>
        </p:blipFill>
        <p:spPr>
          <a:xfrm>
            <a:off x="9635551" y="4400148"/>
            <a:ext cx="2884603" cy="1678098"/>
          </a:xfrm>
          <a:prstGeom prst="rect">
            <a:avLst/>
          </a:prstGeom>
          <a:noFill/>
          <a:ln>
            <a:noFill/>
          </a:ln>
        </p:spPr>
      </p:pic>
      <p:graphicFrame>
        <p:nvGraphicFramePr>
          <p:cNvPr id="96" name="Google Shape;93;p13">
            <a:extLst>
              <a:ext uri="{FF2B5EF4-FFF2-40B4-BE49-F238E27FC236}">
                <a16:creationId xmlns:a16="http://schemas.microsoft.com/office/drawing/2014/main" id="{18A6AE9E-F8A1-DC69-4DB6-01532A982E7E}"/>
              </a:ext>
            </a:extLst>
          </p:cNvPr>
          <p:cNvGraphicFramePr/>
          <p:nvPr/>
        </p:nvGraphicFramePr>
        <p:xfrm>
          <a:off x="491551" y="1376011"/>
          <a:ext cx="8226936" cy="43005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7"/>
          <p:cNvSpPr/>
          <p:nvPr/>
        </p:nvSpPr>
        <p:spPr>
          <a:xfrm>
            <a:off x="0" y="1156"/>
            <a:ext cx="9144000" cy="1323593"/>
          </a:xfrm>
          <a:prstGeom prst="rect">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32" name="Google Shape;132;p17"/>
          <p:cNvSpPr/>
          <p:nvPr/>
        </p:nvSpPr>
        <p:spPr>
          <a:xfrm>
            <a:off x="9728" y="1281857"/>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33" name="Google Shape;133;p17"/>
          <p:cNvSpPr txBox="1">
            <a:spLocks noGrp="1"/>
          </p:cNvSpPr>
          <p:nvPr>
            <p:ph type="ctrTitle"/>
          </p:nvPr>
        </p:nvSpPr>
        <p:spPr>
          <a:xfrm>
            <a:off x="276277" y="1155"/>
            <a:ext cx="7054200" cy="1323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sz="4800">
                <a:solidFill>
                  <a:schemeClr val="lt1"/>
                </a:solidFill>
              </a:rPr>
              <a:t>The Comstock Center Plan</a:t>
            </a:r>
            <a:endParaRPr sz="4800">
              <a:solidFill>
                <a:schemeClr val="lt1"/>
              </a:solidFill>
            </a:endParaRPr>
          </a:p>
        </p:txBody>
      </p:sp>
      <p:sp>
        <p:nvSpPr>
          <p:cNvPr id="134" name="Google Shape;134;p17"/>
          <p:cNvSpPr txBox="1">
            <a:spLocks noGrp="1"/>
          </p:cNvSpPr>
          <p:nvPr>
            <p:ph type="subTitle" idx="1"/>
          </p:nvPr>
        </p:nvSpPr>
        <p:spPr>
          <a:xfrm>
            <a:off x="134225" y="1697574"/>
            <a:ext cx="8875500" cy="4411396"/>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lt1"/>
              </a:buClr>
              <a:buSzPts val="2700"/>
              <a:buNone/>
            </a:pPr>
            <a:r>
              <a:rPr lang="en-US" sz="3200" dirty="0">
                <a:solidFill>
                  <a:schemeClr val="lt1"/>
                </a:solidFill>
              </a:rPr>
              <a:t>The future success of the </a:t>
            </a:r>
            <a:r>
              <a:rPr lang="en-US" sz="3200" dirty="0">
                <a:solidFill>
                  <a:schemeClr val="bg1"/>
                </a:solidFill>
              </a:rPr>
              <a:t>Township's efforts to revitalize Comstock Center </a:t>
            </a:r>
            <a:r>
              <a:rPr lang="en-US" sz="3200" dirty="0">
                <a:solidFill>
                  <a:schemeClr val="lt1"/>
                </a:solidFill>
              </a:rPr>
              <a:t>hinges significantly on:</a:t>
            </a:r>
          </a:p>
          <a:p>
            <a:pPr marL="0" lvl="0" indent="0" algn="l" rtl="0">
              <a:lnSpc>
                <a:spcPct val="70000"/>
              </a:lnSpc>
              <a:spcBef>
                <a:spcPts val="0"/>
              </a:spcBef>
              <a:spcAft>
                <a:spcPts val="0"/>
              </a:spcAft>
              <a:buClr>
                <a:schemeClr val="lt1"/>
              </a:buClr>
              <a:buSzPts val="2700"/>
              <a:buNone/>
            </a:pPr>
            <a:endParaRPr lang="en-US" sz="3200" dirty="0">
              <a:solidFill>
                <a:schemeClr val="lt1"/>
              </a:solidFill>
            </a:endParaRPr>
          </a:p>
          <a:p>
            <a:pPr marL="742950" lvl="0" indent="-742950" algn="l" rtl="0">
              <a:lnSpc>
                <a:spcPct val="70000"/>
              </a:lnSpc>
              <a:spcBef>
                <a:spcPts val="0"/>
              </a:spcBef>
              <a:spcAft>
                <a:spcPts val="0"/>
              </a:spcAft>
              <a:buClr>
                <a:schemeClr val="lt1"/>
              </a:buClr>
              <a:buSzPts val="2700"/>
              <a:buAutoNum type="arabicParenR"/>
            </a:pPr>
            <a:r>
              <a:rPr lang="en-US" sz="3200" dirty="0">
                <a:solidFill>
                  <a:srgbClr val="FFFF00"/>
                </a:solidFill>
              </a:rPr>
              <a:t>the</a:t>
            </a:r>
            <a:r>
              <a:rPr lang="en-US" sz="3200" dirty="0">
                <a:solidFill>
                  <a:schemeClr val="lt1"/>
                </a:solidFill>
              </a:rPr>
              <a:t> </a:t>
            </a:r>
            <a:r>
              <a:rPr lang="en-US" sz="3200" dirty="0">
                <a:solidFill>
                  <a:srgbClr val="FFFF00"/>
                </a:solidFill>
              </a:rPr>
              <a:t>readiness and capability of its public Boards and Administration. </a:t>
            </a:r>
          </a:p>
          <a:p>
            <a:pPr marL="742950" lvl="0" indent="-742950" algn="l" rtl="0">
              <a:lnSpc>
                <a:spcPct val="70000"/>
              </a:lnSpc>
              <a:spcBef>
                <a:spcPts val="0"/>
              </a:spcBef>
              <a:spcAft>
                <a:spcPts val="0"/>
              </a:spcAft>
              <a:buClr>
                <a:schemeClr val="lt1"/>
              </a:buClr>
              <a:buSzPts val="2700"/>
              <a:buAutoNum type="arabicParenR"/>
            </a:pPr>
            <a:r>
              <a:rPr lang="en-US" sz="3200" dirty="0">
                <a:solidFill>
                  <a:srgbClr val="FFFF00"/>
                </a:solidFill>
              </a:rPr>
              <a:t>the essential goal to implement public improvements that enhance the commercial space and actively support the development of new private ventures. </a:t>
            </a:r>
          </a:p>
          <a:p>
            <a:pPr marL="742950" lvl="0" indent="-742950" algn="l" rtl="0">
              <a:lnSpc>
                <a:spcPct val="70000"/>
              </a:lnSpc>
              <a:spcBef>
                <a:spcPts val="0"/>
              </a:spcBef>
              <a:spcAft>
                <a:spcPts val="0"/>
              </a:spcAft>
              <a:buClr>
                <a:schemeClr val="lt1"/>
              </a:buClr>
              <a:buSzPts val="2700"/>
              <a:buAutoNum type="arabicParenR"/>
            </a:pPr>
            <a:r>
              <a:rPr lang="en-US" sz="3200" dirty="0">
                <a:solidFill>
                  <a:srgbClr val="FFFF00"/>
                </a:solidFill>
              </a:rPr>
              <a:t>establish initiatives targeted to create jobs, attract new businesses, and generate additional tax revenues.</a:t>
            </a:r>
            <a:endParaRPr sz="3200" dirty="0">
              <a:solidFill>
                <a:srgbClr val="FFFF00"/>
              </a:solidFill>
            </a:endParaRPr>
          </a:p>
          <a:p>
            <a:pPr marL="0" lvl="0" indent="0" algn="l" rtl="0">
              <a:lnSpc>
                <a:spcPct val="70000"/>
              </a:lnSpc>
              <a:spcBef>
                <a:spcPts val="0"/>
              </a:spcBef>
              <a:spcAft>
                <a:spcPts val="0"/>
              </a:spcAft>
              <a:buClr>
                <a:schemeClr val="lt1"/>
              </a:buClr>
              <a:buSzPts val="2700"/>
              <a:buNone/>
            </a:pPr>
            <a:endParaRPr sz="3200" dirty="0"/>
          </a:p>
          <a:p>
            <a:pPr marL="0" lvl="0" indent="0" algn="l" rtl="0">
              <a:lnSpc>
                <a:spcPct val="70000"/>
              </a:lnSpc>
              <a:spcBef>
                <a:spcPts val="0"/>
              </a:spcBef>
              <a:spcAft>
                <a:spcPts val="0"/>
              </a:spcAft>
              <a:buClr>
                <a:schemeClr val="lt1"/>
              </a:buClr>
              <a:buSzPts val="2700"/>
              <a:buNone/>
            </a:pPr>
            <a:endParaRPr sz="3060" dirty="0">
              <a:solidFill>
                <a:schemeClr val="lt1"/>
              </a:solidFill>
            </a:endParaRPr>
          </a:p>
          <a:p>
            <a:pPr marL="0" lvl="0" indent="0" algn="l" rtl="0">
              <a:lnSpc>
                <a:spcPct val="70000"/>
              </a:lnSpc>
              <a:spcBef>
                <a:spcPts val="0"/>
              </a:spcBef>
              <a:spcAft>
                <a:spcPts val="0"/>
              </a:spcAft>
              <a:buClr>
                <a:schemeClr val="lt1"/>
              </a:buClr>
              <a:buSzPts val="2700"/>
              <a:buNone/>
            </a:pPr>
            <a:endParaRPr sz="2220" dirty="0">
              <a:solidFill>
                <a:schemeClr val="lt1"/>
              </a:solidFill>
            </a:endParaRPr>
          </a:p>
        </p:txBody>
      </p:sp>
      <p:pic>
        <p:nvPicPr>
          <p:cNvPr id="135" name="Google Shape;135;p17" descr="Logo, company name&#10;&#10;Description automatically generated"/>
          <p:cNvPicPr preferRelativeResize="0"/>
          <p:nvPr/>
        </p:nvPicPr>
        <p:blipFill rotWithShape="1">
          <a:blip r:embed="rId3">
            <a:alphaModFix/>
          </a:blip>
          <a:srcRect/>
          <a:stretch/>
        </p:blipFill>
        <p:spPr>
          <a:xfrm>
            <a:off x="9645393" y="4338525"/>
            <a:ext cx="2884603" cy="16780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8"/>
          <p:cNvSpPr/>
          <p:nvPr/>
        </p:nvSpPr>
        <p:spPr>
          <a:xfrm>
            <a:off x="0" y="1156"/>
            <a:ext cx="9144000" cy="940953"/>
          </a:xfrm>
          <a:prstGeom prst="rect">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42" name="Google Shape;142;p18"/>
          <p:cNvSpPr/>
          <p:nvPr/>
        </p:nvSpPr>
        <p:spPr>
          <a:xfrm>
            <a:off x="0" y="942109"/>
            <a:ext cx="9144000" cy="591589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43" name="Google Shape;143;p18"/>
          <p:cNvSpPr txBox="1">
            <a:spLocks noGrp="1"/>
          </p:cNvSpPr>
          <p:nvPr>
            <p:ph type="ctrTitle"/>
          </p:nvPr>
        </p:nvSpPr>
        <p:spPr>
          <a:xfrm>
            <a:off x="260902" y="-233265"/>
            <a:ext cx="7893394" cy="155801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Open Sans SemiBold"/>
              <a:buNone/>
            </a:pPr>
            <a:r>
              <a:rPr lang="en-US" sz="3600" dirty="0">
                <a:solidFill>
                  <a:schemeClr val="lt1"/>
                </a:solidFill>
              </a:rPr>
              <a:t>Comstock Center DDA and TIF Districts </a:t>
            </a:r>
            <a:endParaRPr sz="3600" dirty="0">
              <a:solidFill>
                <a:schemeClr val="lt1"/>
              </a:solidFill>
            </a:endParaRPr>
          </a:p>
        </p:txBody>
      </p:sp>
      <p:pic>
        <p:nvPicPr>
          <p:cNvPr id="144" name="Google Shape;144;p18" descr="Logo, company name&#10;&#10;Description automatically generated"/>
          <p:cNvPicPr preferRelativeResize="0"/>
          <p:nvPr/>
        </p:nvPicPr>
        <p:blipFill rotWithShape="1">
          <a:blip r:embed="rId3">
            <a:alphaModFix/>
          </a:blip>
          <a:srcRect/>
          <a:stretch/>
        </p:blipFill>
        <p:spPr>
          <a:xfrm>
            <a:off x="9237987" y="4988623"/>
            <a:ext cx="2884603" cy="1678098"/>
          </a:xfrm>
          <a:prstGeom prst="rect">
            <a:avLst/>
          </a:prstGeom>
          <a:noFill/>
          <a:ln>
            <a:noFill/>
          </a:ln>
        </p:spPr>
      </p:pic>
      <p:pic>
        <p:nvPicPr>
          <p:cNvPr id="145" name="Google Shape;145;p18"/>
          <p:cNvPicPr preferRelativeResize="0"/>
          <p:nvPr/>
        </p:nvPicPr>
        <p:blipFill rotWithShape="1">
          <a:blip r:embed="rId4">
            <a:alphaModFix/>
          </a:blip>
          <a:srcRect/>
          <a:stretch/>
        </p:blipFill>
        <p:spPr>
          <a:xfrm>
            <a:off x="1939151" y="1029118"/>
            <a:ext cx="5133134" cy="574187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0"/>
          <p:cNvSpPr/>
          <p:nvPr/>
        </p:nvSpPr>
        <p:spPr>
          <a:xfrm>
            <a:off x="0" y="1156"/>
            <a:ext cx="9144000" cy="1323593"/>
          </a:xfrm>
          <a:prstGeom prst="rect">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62" name="Google Shape;162;p20"/>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63" name="Google Shape;163;p20"/>
          <p:cNvSpPr txBox="1">
            <a:spLocks noGrp="1"/>
          </p:cNvSpPr>
          <p:nvPr>
            <p:ph type="ctrTitle"/>
          </p:nvPr>
        </p:nvSpPr>
        <p:spPr>
          <a:xfrm>
            <a:off x="625352" y="1155"/>
            <a:ext cx="7893300" cy="1323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240"/>
              <a:buFont typeface="Open Sans SemiBold"/>
              <a:buNone/>
            </a:pPr>
            <a:r>
              <a:rPr lang="en-US" sz="3600" dirty="0">
                <a:solidFill>
                  <a:schemeClr val="lt1"/>
                </a:solidFill>
              </a:rPr>
              <a:t>DDA Outreach / Social Media </a:t>
            </a:r>
            <a:endParaRPr sz="3600" dirty="0">
              <a:solidFill>
                <a:schemeClr val="lt1"/>
              </a:solidFill>
            </a:endParaRPr>
          </a:p>
        </p:txBody>
      </p:sp>
      <p:sp>
        <p:nvSpPr>
          <p:cNvPr id="164" name="Google Shape;164;p20"/>
          <p:cNvSpPr txBox="1">
            <a:spLocks noGrp="1"/>
          </p:cNvSpPr>
          <p:nvPr>
            <p:ph type="subTitle" idx="1"/>
          </p:nvPr>
        </p:nvSpPr>
        <p:spPr>
          <a:xfrm>
            <a:off x="0" y="1820600"/>
            <a:ext cx="5646300" cy="4582200"/>
          </a:xfrm>
          <a:prstGeom prst="rect">
            <a:avLst/>
          </a:prstGeom>
          <a:noFill/>
          <a:ln>
            <a:noFill/>
          </a:ln>
        </p:spPr>
        <p:txBody>
          <a:bodyPr spcFirstLastPara="1" wrap="square" lIns="91425" tIns="45700" rIns="91425" bIns="45700" anchor="t" anchorCtr="0">
            <a:noAutofit/>
          </a:bodyPr>
          <a:lstStyle/>
          <a:p>
            <a:pPr marL="482600" lvl="0" indent="-457200" algn="l" rtl="0">
              <a:lnSpc>
                <a:spcPct val="90000"/>
              </a:lnSpc>
              <a:spcBef>
                <a:spcPts val="0"/>
              </a:spcBef>
              <a:spcAft>
                <a:spcPts val="0"/>
              </a:spcAft>
              <a:buClr>
                <a:schemeClr val="lt1"/>
              </a:buClr>
              <a:buSzPts val="3200"/>
              <a:buFont typeface="Arial" panose="020B0604020202020204" pitchFamily="34" charset="0"/>
              <a:buChar char="•"/>
            </a:pPr>
            <a:r>
              <a:rPr lang="en-US" sz="3200" dirty="0">
                <a:solidFill>
                  <a:schemeClr val="lt1"/>
                </a:solidFill>
              </a:rPr>
              <a:t>DDA Monthly Meetings</a:t>
            </a:r>
          </a:p>
          <a:p>
            <a:pPr marL="482600" lvl="0" indent="-457200" algn="l" rtl="0">
              <a:lnSpc>
                <a:spcPct val="90000"/>
              </a:lnSpc>
              <a:spcBef>
                <a:spcPts val="0"/>
              </a:spcBef>
              <a:spcAft>
                <a:spcPts val="0"/>
              </a:spcAft>
              <a:buClr>
                <a:schemeClr val="lt1"/>
              </a:buClr>
              <a:buSzPts val="3200"/>
              <a:buFont typeface="Arial" panose="020B0604020202020204" pitchFamily="34" charset="0"/>
              <a:buChar char="•"/>
            </a:pPr>
            <a:endParaRPr lang="en-US" sz="3200" dirty="0">
              <a:solidFill>
                <a:schemeClr val="lt1"/>
              </a:solidFill>
            </a:endParaRPr>
          </a:p>
          <a:p>
            <a:pPr marL="482600" lvl="0" indent="-457200" algn="l" rtl="0">
              <a:lnSpc>
                <a:spcPct val="90000"/>
              </a:lnSpc>
              <a:spcBef>
                <a:spcPts val="0"/>
              </a:spcBef>
              <a:spcAft>
                <a:spcPts val="0"/>
              </a:spcAft>
              <a:buClr>
                <a:schemeClr val="lt1"/>
              </a:buClr>
              <a:buSzPts val="3200"/>
              <a:buFont typeface="Arial" panose="020B0604020202020204" pitchFamily="34" charset="0"/>
              <a:buChar char="•"/>
            </a:pPr>
            <a:r>
              <a:rPr lang="en-US" sz="3200" dirty="0">
                <a:solidFill>
                  <a:schemeClr val="lt1"/>
                </a:solidFill>
              </a:rPr>
              <a:t>DDA Website</a:t>
            </a:r>
            <a:endParaRPr sz="3200" dirty="0">
              <a:solidFill>
                <a:schemeClr val="lt1"/>
              </a:solidFill>
            </a:endParaRPr>
          </a:p>
          <a:p>
            <a:pPr marL="514350" lvl="1" algn="l" rtl="0">
              <a:spcBef>
                <a:spcPts val="0"/>
              </a:spcBef>
              <a:spcAft>
                <a:spcPts val="0"/>
              </a:spcAft>
              <a:buClr>
                <a:schemeClr val="lt1"/>
              </a:buClr>
              <a:buSzPts val="2700"/>
            </a:pPr>
            <a:r>
              <a:rPr lang="en-US" sz="1600" u="sng" dirty="0">
                <a:solidFill>
                  <a:srgbClr val="FFFF00"/>
                </a:solidFill>
                <a:hlinkClick r:id="rId3">
                  <a:extLst>
                    <a:ext uri="{A12FA001-AC4F-418D-AE19-62706E023703}">
                      <ahyp:hlinkClr xmlns:ahyp="http://schemas.microsoft.com/office/drawing/2018/hyperlinkcolor" val="tx"/>
                    </a:ext>
                  </a:extLst>
                </a:hlinkClick>
              </a:rPr>
              <a:t>https://comstockmi.gov/downtown-de</a:t>
            </a:r>
            <a:r>
              <a:rPr lang="en-US" sz="1600" u="sng" dirty="0">
                <a:solidFill>
                  <a:srgbClr val="FFFF00"/>
                </a:solidFill>
              </a:rPr>
              <a:t>velopment-authority/</a:t>
            </a:r>
            <a:endParaRPr sz="1600" u="sng" dirty="0">
              <a:solidFill>
                <a:srgbClr val="FFFF00"/>
              </a:solidFill>
            </a:endParaRPr>
          </a:p>
          <a:p>
            <a:pPr marL="914400" lvl="0" indent="0" algn="l" rtl="0">
              <a:lnSpc>
                <a:spcPct val="90000"/>
              </a:lnSpc>
              <a:spcBef>
                <a:spcPts val="0"/>
              </a:spcBef>
              <a:spcAft>
                <a:spcPts val="0"/>
              </a:spcAft>
              <a:buNone/>
            </a:pPr>
            <a:endParaRPr sz="1600" dirty="0">
              <a:solidFill>
                <a:schemeClr val="lt1"/>
              </a:solidFill>
            </a:endParaRPr>
          </a:p>
          <a:p>
            <a:pPr marL="311150" lvl="0" indent="-285750" algn="l" rtl="0">
              <a:lnSpc>
                <a:spcPct val="90000"/>
              </a:lnSpc>
              <a:spcBef>
                <a:spcPts val="0"/>
              </a:spcBef>
              <a:spcAft>
                <a:spcPts val="0"/>
              </a:spcAft>
              <a:buClr>
                <a:schemeClr val="lt1"/>
              </a:buClr>
              <a:buSzPts val="3200"/>
              <a:buFont typeface="Arial" panose="020B0604020202020204" pitchFamily="34" charset="0"/>
              <a:buChar char="•"/>
            </a:pPr>
            <a:r>
              <a:rPr lang="en-US" sz="2400" dirty="0">
                <a:solidFill>
                  <a:schemeClr val="lt1"/>
                </a:solidFill>
              </a:rPr>
              <a:t>Township Facebook &amp; </a:t>
            </a:r>
          </a:p>
          <a:p>
            <a:pPr marL="25400" lvl="0" indent="0" algn="l" rtl="0">
              <a:lnSpc>
                <a:spcPct val="90000"/>
              </a:lnSpc>
              <a:spcBef>
                <a:spcPts val="0"/>
              </a:spcBef>
              <a:spcAft>
                <a:spcPts val="0"/>
              </a:spcAft>
              <a:buClr>
                <a:schemeClr val="lt1"/>
              </a:buClr>
              <a:buSzPts val="3200"/>
            </a:pPr>
            <a:r>
              <a:rPr lang="en-US" sz="2400" dirty="0">
                <a:solidFill>
                  <a:schemeClr val="lt1"/>
                </a:solidFill>
              </a:rPr>
              <a:t>	Newsletter </a:t>
            </a:r>
            <a:endParaRPr sz="2400" dirty="0">
              <a:solidFill>
                <a:schemeClr val="lt1"/>
              </a:solidFill>
            </a:endParaRPr>
          </a:p>
          <a:p>
            <a:pPr marL="311150" lvl="0" indent="-285750" rtl="0">
              <a:lnSpc>
                <a:spcPct val="90000"/>
              </a:lnSpc>
              <a:spcBef>
                <a:spcPts val="0"/>
              </a:spcBef>
              <a:spcAft>
                <a:spcPts val="0"/>
              </a:spcAft>
              <a:buClr>
                <a:schemeClr val="lt1"/>
              </a:buClr>
              <a:buSzPts val="3200"/>
              <a:buFont typeface="Arial" panose="020B0604020202020204" pitchFamily="34" charset="0"/>
              <a:buChar char="•"/>
            </a:pPr>
            <a:endParaRPr lang="en-US" sz="2400" dirty="0">
              <a:solidFill>
                <a:schemeClr val="lt1"/>
              </a:solidFill>
            </a:endParaRPr>
          </a:p>
          <a:p>
            <a:pPr marL="311150" lvl="0" indent="-285750" rtl="0">
              <a:lnSpc>
                <a:spcPct val="90000"/>
              </a:lnSpc>
              <a:spcBef>
                <a:spcPts val="0"/>
              </a:spcBef>
              <a:spcAft>
                <a:spcPts val="0"/>
              </a:spcAft>
              <a:buClr>
                <a:schemeClr val="lt1"/>
              </a:buClr>
              <a:buSzPts val="3200"/>
              <a:buFont typeface="Arial" panose="020B0604020202020204" pitchFamily="34" charset="0"/>
              <a:buChar char="•"/>
            </a:pPr>
            <a:r>
              <a:rPr lang="en-US" sz="2400" dirty="0">
                <a:solidFill>
                  <a:schemeClr val="lt1"/>
                </a:solidFill>
              </a:rPr>
              <a:t>Direct Mailing</a:t>
            </a:r>
            <a:endParaRPr sz="2400" dirty="0">
              <a:solidFill>
                <a:schemeClr val="lt1"/>
              </a:solidFill>
            </a:endParaRPr>
          </a:p>
          <a:p>
            <a:pPr marL="311150" lvl="0" indent="-285750" algn="l" rtl="0">
              <a:lnSpc>
                <a:spcPct val="90000"/>
              </a:lnSpc>
              <a:spcBef>
                <a:spcPts val="0"/>
              </a:spcBef>
              <a:spcAft>
                <a:spcPts val="0"/>
              </a:spcAft>
              <a:buClr>
                <a:schemeClr val="lt1"/>
              </a:buClr>
              <a:buSzPts val="3200"/>
              <a:buFont typeface="Arial" panose="020B0604020202020204" pitchFamily="34" charset="0"/>
              <a:buChar char="•"/>
            </a:pPr>
            <a:endParaRPr lang="en-US" sz="2400" dirty="0">
              <a:solidFill>
                <a:schemeClr val="lt1"/>
              </a:solidFill>
            </a:endParaRPr>
          </a:p>
          <a:p>
            <a:pPr marL="311150" lvl="0" indent="-285750" algn="l" rtl="0">
              <a:lnSpc>
                <a:spcPct val="90000"/>
              </a:lnSpc>
              <a:spcBef>
                <a:spcPts val="0"/>
              </a:spcBef>
              <a:spcAft>
                <a:spcPts val="0"/>
              </a:spcAft>
              <a:buClr>
                <a:schemeClr val="lt1"/>
              </a:buClr>
              <a:buSzPts val="3200"/>
              <a:buFont typeface="Arial" panose="020B0604020202020204" pitchFamily="34" charset="0"/>
              <a:buChar char="•"/>
            </a:pPr>
            <a:r>
              <a:rPr lang="en-US" sz="2400" dirty="0">
                <a:solidFill>
                  <a:schemeClr val="lt1"/>
                </a:solidFill>
              </a:rPr>
              <a:t>Business Visits</a:t>
            </a:r>
            <a:endParaRPr sz="2400" dirty="0">
              <a:solidFill>
                <a:schemeClr val="lt1"/>
              </a:solidFill>
            </a:endParaRPr>
          </a:p>
          <a:p>
            <a:pPr marL="311150" lvl="0" indent="-285750" algn="l" rtl="0">
              <a:lnSpc>
                <a:spcPct val="90000"/>
              </a:lnSpc>
              <a:spcBef>
                <a:spcPts val="0"/>
              </a:spcBef>
              <a:spcAft>
                <a:spcPts val="0"/>
              </a:spcAft>
              <a:buClr>
                <a:schemeClr val="lt1"/>
              </a:buClr>
              <a:buSzPts val="3200"/>
              <a:buFont typeface="Arial" panose="020B0604020202020204" pitchFamily="34" charset="0"/>
              <a:buChar char="•"/>
            </a:pPr>
            <a:endParaRPr lang="en-US" sz="2400" dirty="0">
              <a:solidFill>
                <a:schemeClr val="lt1"/>
              </a:solidFill>
            </a:endParaRPr>
          </a:p>
          <a:p>
            <a:pPr marL="311150" lvl="0" indent="-285750" algn="l" rtl="0">
              <a:lnSpc>
                <a:spcPct val="90000"/>
              </a:lnSpc>
              <a:spcBef>
                <a:spcPts val="0"/>
              </a:spcBef>
              <a:spcAft>
                <a:spcPts val="0"/>
              </a:spcAft>
              <a:buClr>
                <a:schemeClr val="lt1"/>
              </a:buClr>
              <a:buSzPts val="3200"/>
              <a:buFont typeface="Arial" panose="020B0604020202020204" pitchFamily="34" charset="0"/>
              <a:buChar char="•"/>
            </a:pPr>
            <a:r>
              <a:rPr lang="en-US" sz="2400" dirty="0">
                <a:solidFill>
                  <a:schemeClr val="lt1"/>
                </a:solidFill>
              </a:rPr>
              <a:t>Hand Delivered Project </a:t>
            </a:r>
          </a:p>
          <a:p>
            <a:pPr marL="25400" lvl="0" algn="l" rtl="0">
              <a:lnSpc>
                <a:spcPct val="90000"/>
              </a:lnSpc>
              <a:spcBef>
                <a:spcPts val="0"/>
              </a:spcBef>
              <a:spcAft>
                <a:spcPts val="0"/>
              </a:spcAft>
              <a:buClr>
                <a:schemeClr val="lt1"/>
              </a:buClr>
              <a:buSzPts val="3200"/>
            </a:pPr>
            <a:r>
              <a:rPr lang="en-US" sz="2400" dirty="0">
                <a:solidFill>
                  <a:schemeClr val="lt1"/>
                </a:solidFill>
              </a:rPr>
              <a:t>    Flyers</a:t>
            </a:r>
            <a:endParaRPr sz="2400" dirty="0">
              <a:solidFill>
                <a:schemeClr val="lt1"/>
              </a:solidFill>
            </a:endParaRPr>
          </a:p>
          <a:p>
            <a:pPr marL="457200" lvl="0" indent="-431800" algn="l" rtl="0">
              <a:lnSpc>
                <a:spcPct val="90000"/>
              </a:lnSpc>
              <a:spcBef>
                <a:spcPts val="0"/>
              </a:spcBef>
              <a:spcAft>
                <a:spcPts val="0"/>
              </a:spcAft>
              <a:buClr>
                <a:schemeClr val="lt1"/>
              </a:buClr>
              <a:buSzPts val="3200"/>
              <a:buChar char="●"/>
            </a:pPr>
            <a:endParaRPr dirty="0">
              <a:solidFill>
                <a:schemeClr val="lt1"/>
              </a:solidFill>
            </a:endParaRPr>
          </a:p>
          <a:p>
            <a:pPr marL="0" lvl="0" indent="0" algn="l" rtl="0">
              <a:lnSpc>
                <a:spcPct val="90000"/>
              </a:lnSpc>
              <a:spcBef>
                <a:spcPts val="0"/>
              </a:spcBef>
              <a:spcAft>
                <a:spcPts val="0"/>
              </a:spcAft>
              <a:buNone/>
            </a:pPr>
            <a:endParaRPr u="sng" dirty="0">
              <a:solidFill>
                <a:schemeClr val="lt1"/>
              </a:solidFill>
            </a:endParaRPr>
          </a:p>
        </p:txBody>
      </p:sp>
      <p:pic>
        <p:nvPicPr>
          <p:cNvPr id="165" name="Google Shape;165;p20" descr="Logo, company name&#10;&#10;Description automatically generated"/>
          <p:cNvPicPr preferRelativeResize="0"/>
          <p:nvPr/>
        </p:nvPicPr>
        <p:blipFill rotWithShape="1">
          <a:blip r:embed="rId4">
            <a:alphaModFix/>
          </a:blip>
          <a:srcRect/>
          <a:stretch/>
        </p:blipFill>
        <p:spPr>
          <a:xfrm>
            <a:off x="9566016" y="3567142"/>
            <a:ext cx="2884603" cy="1678098"/>
          </a:xfrm>
          <a:prstGeom prst="rect">
            <a:avLst/>
          </a:prstGeom>
          <a:noFill/>
          <a:ln>
            <a:noFill/>
          </a:ln>
        </p:spPr>
      </p:pic>
      <p:pic>
        <p:nvPicPr>
          <p:cNvPr id="4" name="Picture 3">
            <a:extLst>
              <a:ext uri="{FF2B5EF4-FFF2-40B4-BE49-F238E27FC236}">
                <a16:creationId xmlns:a16="http://schemas.microsoft.com/office/drawing/2014/main" id="{FDF59C30-FCD3-C2B6-74F6-E531895AB692}"/>
              </a:ext>
            </a:extLst>
          </p:cNvPr>
          <p:cNvPicPr>
            <a:picLocks noChangeAspect="1"/>
          </p:cNvPicPr>
          <p:nvPr/>
        </p:nvPicPr>
        <p:blipFill>
          <a:blip r:embed="rId5"/>
          <a:stretch>
            <a:fillRect/>
          </a:stretch>
        </p:blipFill>
        <p:spPr>
          <a:xfrm>
            <a:off x="6525345" y="1687247"/>
            <a:ext cx="2298967" cy="4978506"/>
          </a:xfrm>
          <a:prstGeom prst="rect">
            <a:avLst/>
          </a:prstGeom>
        </p:spPr>
      </p:pic>
      <p:pic>
        <p:nvPicPr>
          <p:cNvPr id="5" name="Picture 4">
            <a:extLst>
              <a:ext uri="{FF2B5EF4-FFF2-40B4-BE49-F238E27FC236}">
                <a16:creationId xmlns:a16="http://schemas.microsoft.com/office/drawing/2014/main" id="{0CC918C0-1B15-102B-1CD1-5DC8C33AF59D}"/>
              </a:ext>
            </a:extLst>
          </p:cNvPr>
          <p:cNvPicPr>
            <a:picLocks noChangeAspect="1"/>
          </p:cNvPicPr>
          <p:nvPr/>
        </p:nvPicPr>
        <p:blipFill>
          <a:blip r:embed="rId6"/>
          <a:stretch>
            <a:fillRect/>
          </a:stretch>
        </p:blipFill>
        <p:spPr>
          <a:xfrm>
            <a:off x="3928781" y="3238975"/>
            <a:ext cx="2439592" cy="3160922"/>
          </a:xfrm>
          <a:prstGeom prst="rect">
            <a:avLst/>
          </a:prstGeom>
        </p:spPr>
      </p:pic>
      <p:pic>
        <p:nvPicPr>
          <p:cNvPr id="3" name="Picture 2">
            <a:extLst>
              <a:ext uri="{FF2B5EF4-FFF2-40B4-BE49-F238E27FC236}">
                <a16:creationId xmlns:a16="http://schemas.microsoft.com/office/drawing/2014/main" id="{60D0D026-E8E9-46B0-A7A9-E9196E2ECB20}"/>
              </a:ext>
            </a:extLst>
          </p:cNvPr>
          <p:cNvPicPr>
            <a:picLocks noChangeAspect="1"/>
          </p:cNvPicPr>
          <p:nvPr/>
        </p:nvPicPr>
        <p:blipFill>
          <a:blip r:embed="rId7"/>
          <a:stretch>
            <a:fillRect/>
          </a:stretch>
        </p:blipFill>
        <p:spPr>
          <a:xfrm>
            <a:off x="3609093" y="2879002"/>
            <a:ext cx="2759279" cy="378675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1"/>
          <p:cNvSpPr/>
          <p:nvPr/>
        </p:nvSpPr>
        <p:spPr>
          <a:xfrm>
            <a:off x="0" y="1156"/>
            <a:ext cx="9144000" cy="1323593"/>
          </a:xfrm>
          <a:prstGeom prst="rect">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73" name="Google Shape;173;p21"/>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74" name="Google Shape;174;p21"/>
          <p:cNvSpPr txBox="1">
            <a:spLocks noGrp="1"/>
          </p:cNvSpPr>
          <p:nvPr>
            <p:ph type="ctrTitle"/>
          </p:nvPr>
        </p:nvSpPr>
        <p:spPr>
          <a:xfrm>
            <a:off x="260902" y="1155"/>
            <a:ext cx="7893394" cy="132359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Open Sans SemiBold"/>
              <a:buNone/>
            </a:pPr>
            <a:r>
              <a:rPr lang="en-US" sz="4000">
                <a:solidFill>
                  <a:schemeClr val="lt1"/>
                </a:solidFill>
              </a:rPr>
              <a:t>Comstock Center Board / Committee Goals and Objectives – 2023 / 2024</a:t>
            </a:r>
            <a:endParaRPr sz="4000">
              <a:solidFill>
                <a:schemeClr val="lt1"/>
              </a:solidFill>
            </a:endParaRPr>
          </a:p>
        </p:txBody>
      </p:sp>
      <p:pic>
        <p:nvPicPr>
          <p:cNvPr id="176" name="Google Shape;176;p21" descr="Logo, company name&#10;&#10;Description automatically generated"/>
          <p:cNvPicPr preferRelativeResize="0"/>
          <p:nvPr/>
        </p:nvPicPr>
        <p:blipFill rotWithShape="1">
          <a:blip r:embed="rId3">
            <a:alphaModFix/>
          </a:blip>
          <a:srcRect/>
          <a:stretch/>
        </p:blipFill>
        <p:spPr>
          <a:xfrm>
            <a:off x="9772142" y="4545004"/>
            <a:ext cx="2884603" cy="1678098"/>
          </a:xfrm>
          <a:prstGeom prst="rect">
            <a:avLst/>
          </a:prstGeom>
          <a:noFill/>
          <a:ln>
            <a:noFill/>
          </a:ln>
        </p:spPr>
      </p:pic>
      <p:graphicFrame>
        <p:nvGraphicFramePr>
          <p:cNvPr id="178" name="Google Shape;175;p21">
            <a:extLst>
              <a:ext uri="{FF2B5EF4-FFF2-40B4-BE49-F238E27FC236}">
                <a16:creationId xmlns:a16="http://schemas.microsoft.com/office/drawing/2014/main" id="{1F61E16A-27F3-9FC8-1DC2-00F8FFB70982}"/>
              </a:ext>
            </a:extLst>
          </p:cNvPr>
          <p:cNvGraphicFramePr/>
          <p:nvPr>
            <p:extLst>
              <p:ext uri="{D42A27DB-BD31-4B8C-83A1-F6EECF244321}">
                <p14:modId xmlns:p14="http://schemas.microsoft.com/office/powerpoint/2010/main" val="3298009662"/>
              </p:ext>
            </p:extLst>
          </p:nvPr>
        </p:nvGraphicFramePr>
        <p:xfrm>
          <a:off x="260901" y="1426124"/>
          <a:ext cx="8466639" cy="38191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2"/>
          <p:cNvSpPr/>
          <p:nvPr/>
        </p:nvSpPr>
        <p:spPr>
          <a:xfrm>
            <a:off x="0" y="1156"/>
            <a:ext cx="9144000" cy="1323593"/>
          </a:xfrm>
          <a:prstGeom prst="rect">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83" name="Google Shape;183;p22"/>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184" name="Google Shape;184;p22"/>
          <p:cNvSpPr txBox="1">
            <a:spLocks noGrp="1"/>
          </p:cNvSpPr>
          <p:nvPr>
            <p:ph type="ctrTitle"/>
          </p:nvPr>
        </p:nvSpPr>
        <p:spPr>
          <a:xfrm>
            <a:off x="260902" y="1155"/>
            <a:ext cx="8599198" cy="132359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Font typeface="Open Sans SemiBold"/>
              <a:buNone/>
            </a:pPr>
            <a:r>
              <a:rPr lang="en-US" sz="3200" dirty="0">
                <a:solidFill>
                  <a:schemeClr val="lt1"/>
                </a:solidFill>
              </a:rPr>
              <a:t>Comstock Center DDA – </a:t>
            </a:r>
            <a:br>
              <a:rPr lang="en-US" sz="3200" dirty="0">
                <a:solidFill>
                  <a:schemeClr val="lt1"/>
                </a:solidFill>
              </a:rPr>
            </a:br>
            <a:r>
              <a:rPr lang="en-US" sz="2800" dirty="0">
                <a:solidFill>
                  <a:schemeClr val="lt1"/>
                </a:solidFill>
              </a:rPr>
              <a:t>Short Term Priorities – Accomplishments 2023/2024</a:t>
            </a:r>
            <a:endParaRPr sz="2800" dirty="0">
              <a:solidFill>
                <a:schemeClr val="lt1"/>
              </a:solidFill>
            </a:endParaRPr>
          </a:p>
        </p:txBody>
      </p:sp>
      <p:sp>
        <p:nvSpPr>
          <p:cNvPr id="185" name="Google Shape;185;p22"/>
          <p:cNvSpPr txBox="1">
            <a:spLocks noGrp="1"/>
          </p:cNvSpPr>
          <p:nvPr>
            <p:ph type="subTitle" idx="1"/>
          </p:nvPr>
        </p:nvSpPr>
        <p:spPr>
          <a:xfrm>
            <a:off x="260900" y="1426125"/>
            <a:ext cx="8599200" cy="49305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1000"/>
              </a:spcBef>
              <a:spcAft>
                <a:spcPts val="0"/>
              </a:spcAft>
              <a:buClr>
                <a:schemeClr val="lt1"/>
              </a:buClr>
              <a:buSzPts val="2400"/>
              <a:buFont typeface="Arial" panose="020B0604020202020204" pitchFamily="34" charset="0"/>
              <a:buChar char="•"/>
            </a:pPr>
            <a:r>
              <a:rPr lang="en-US" sz="2000" b="0" i="0" u="none" strike="noStrike" cap="none" dirty="0">
                <a:solidFill>
                  <a:schemeClr val="lt1"/>
                </a:solidFill>
                <a:latin typeface="Calibri"/>
                <a:ea typeface="Calibri"/>
                <a:cs typeface="Calibri"/>
                <a:sym typeface="Calibri"/>
              </a:rPr>
              <a:t>Board Membership &amp; Involvement - </a:t>
            </a:r>
            <a:r>
              <a:rPr lang="en-US" sz="2000" b="0" i="0" u="none" strike="noStrike" cap="none" dirty="0">
                <a:solidFill>
                  <a:srgbClr val="FFFF00"/>
                </a:solidFill>
                <a:latin typeface="Calibri"/>
                <a:ea typeface="Calibri"/>
                <a:cs typeface="Calibri"/>
                <a:sym typeface="Calibri"/>
              </a:rPr>
              <a:t>32</a:t>
            </a:r>
            <a:r>
              <a:rPr lang="en-US" sz="2000" b="0" i="0" u="none" strike="noStrike" cap="none" dirty="0">
                <a:solidFill>
                  <a:schemeClr val="lt1"/>
                </a:solidFill>
                <a:latin typeface="Calibri"/>
                <a:ea typeface="Calibri"/>
                <a:cs typeface="Calibri"/>
                <a:sym typeface="Calibri"/>
              </a:rPr>
              <a:t> Board and Committee Meetings</a:t>
            </a:r>
            <a:r>
              <a:rPr lang="en-US" sz="2000" dirty="0">
                <a:solidFill>
                  <a:schemeClr val="lt1"/>
                </a:solidFill>
              </a:rPr>
              <a:t>.</a:t>
            </a:r>
            <a:endParaRPr sz="2000" dirty="0"/>
          </a:p>
          <a:p>
            <a:pPr marL="228600" marR="0" lvl="0" indent="-228600" algn="l" rtl="0">
              <a:lnSpc>
                <a:spcPct val="90000"/>
              </a:lnSpc>
              <a:spcBef>
                <a:spcPts val="1000"/>
              </a:spcBef>
              <a:spcAft>
                <a:spcPts val="0"/>
              </a:spcAft>
              <a:buClr>
                <a:schemeClr val="lt1"/>
              </a:buClr>
              <a:buSzPts val="2400"/>
              <a:buFont typeface="Arial"/>
              <a:buChar char="•"/>
            </a:pPr>
            <a:r>
              <a:rPr lang="en-US" sz="2000" b="0" i="0" u="none" strike="noStrike" cap="none" dirty="0">
                <a:solidFill>
                  <a:schemeClr val="lt1"/>
                </a:solidFill>
                <a:latin typeface="Calibri"/>
                <a:ea typeface="Calibri"/>
                <a:cs typeface="Calibri"/>
                <a:sym typeface="Calibri"/>
              </a:rPr>
              <a:t>  Grant Funding / Market Comstock Center - </a:t>
            </a:r>
            <a:r>
              <a:rPr lang="en-US" sz="2000" b="0" i="0" u="none" strike="noStrike" cap="none" dirty="0">
                <a:solidFill>
                  <a:srgbClr val="FFFF00"/>
                </a:solidFill>
                <a:latin typeface="Calibri"/>
                <a:ea typeface="Calibri"/>
                <a:cs typeface="Calibri"/>
                <a:sym typeface="Calibri"/>
              </a:rPr>
              <a:t>6</a:t>
            </a:r>
            <a:r>
              <a:rPr lang="en-US" sz="2000" b="0" i="0" u="none" strike="noStrike" cap="none" dirty="0">
                <a:solidFill>
                  <a:schemeClr val="lt1"/>
                </a:solidFill>
                <a:latin typeface="Calibri"/>
                <a:ea typeface="Calibri"/>
                <a:cs typeface="Calibri"/>
                <a:sym typeface="Calibri"/>
              </a:rPr>
              <a:t> grants awarded.</a:t>
            </a:r>
          </a:p>
          <a:p>
            <a:pPr marL="228600" marR="0" lvl="0" indent="-228600" algn="l" rtl="0">
              <a:lnSpc>
                <a:spcPct val="90000"/>
              </a:lnSpc>
              <a:spcBef>
                <a:spcPts val="1000"/>
              </a:spcBef>
              <a:spcAft>
                <a:spcPts val="0"/>
              </a:spcAft>
              <a:buClr>
                <a:schemeClr val="lt1"/>
              </a:buClr>
              <a:buSzPts val="2400"/>
              <a:buFont typeface="Arial"/>
              <a:buChar char="•"/>
            </a:pPr>
            <a:r>
              <a:rPr lang="en-US" sz="2000" dirty="0">
                <a:solidFill>
                  <a:schemeClr val="lt1"/>
                </a:solidFill>
                <a:latin typeface="Calibri"/>
                <a:cs typeface="Calibri"/>
                <a:sym typeface="Calibri"/>
              </a:rPr>
              <a:t>Façade Improvement Program – </a:t>
            </a:r>
            <a:r>
              <a:rPr lang="en-US" sz="2000" dirty="0">
                <a:solidFill>
                  <a:srgbClr val="FFFF00"/>
                </a:solidFill>
                <a:latin typeface="Calibri"/>
                <a:cs typeface="Calibri"/>
                <a:sym typeface="Calibri"/>
              </a:rPr>
              <a:t>2</a:t>
            </a:r>
            <a:r>
              <a:rPr lang="en-US" sz="2000" dirty="0">
                <a:solidFill>
                  <a:schemeClr val="lt1"/>
                </a:solidFill>
                <a:latin typeface="Calibri"/>
                <a:cs typeface="Calibri"/>
                <a:sym typeface="Calibri"/>
              </a:rPr>
              <a:t> applications processed</a:t>
            </a:r>
            <a:endParaRPr sz="2000" dirty="0"/>
          </a:p>
          <a:p>
            <a:pPr marL="228600" marR="0" lvl="0" indent="-228600" algn="l" rtl="0">
              <a:lnSpc>
                <a:spcPct val="90000"/>
              </a:lnSpc>
              <a:spcBef>
                <a:spcPts val="1000"/>
              </a:spcBef>
              <a:spcAft>
                <a:spcPts val="0"/>
              </a:spcAft>
              <a:buClr>
                <a:schemeClr val="lt1"/>
              </a:buClr>
              <a:buSzPts val="2400"/>
              <a:buFont typeface="Arial"/>
              <a:buChar char="•"/>
            </a:pPr>
            <a:r>
              <a:rPr lang="en-US" sz="2000" b="0" i="0" u="none" strike="noStrike" cap="none" dirty="0">
                <a:solidFill>
                  <a:schemeClr val="lt1"/>
                </a:solidFill>
                <a:latin typeface="Calibri"/>
                <a:ea typeface="Calibri"/>
                <a:cs typeface="Calibri"/>
                <a:sym typeface="Calibri"/>
              </a:rPr>
              <a:t>  Beautify Comstock / Maintenance / Business Partnerships - </a:t>
            </a:r>
            <a:r>
              <a:rPr lang="en-US" sz="2000" dirty="0">
                <a:solidFill>
                  <a:srgbClr val="FFFF00"/>
                </a:solidFill>
                <a:latin typeface="Calibri"/>
                <a:ea typeface="Calibri"/>
                <a:cs typeface="Calibri"/>
                <a:sym typeface="Calibri"/>
              </a:rPr>
              <a:t>expand</a:t>
            </a:r>
            <a:r>
              <a:rPr lang="en-US" sz="2000" b="0" i="0" u="none" strike="noStrike" cap="none" dirty="0">
                <a:solidFill>
                  <a:srgbClr val="FFFF00"/>
                </a:solidFill>
                <a:latin typeface="Calibri"/>
                <a:ea typeface="Calibri"/>
                <a:cs typeface="Calibri"/>
                <a:sym typeface="Calibri"/>
              </a:rPr>
              <a:t>ed</a:t>
            </a:r>
            <a:r>
              <a:rPr lang="en-US" sz="2000" b="0" i="0" u="none" strike="noStrike" cap="none" dirty="0">
                <a:solidFill>
                  <a:schemeClr val="lt1"/>
                </a:solidFill>
                <a:latin typeface="Calibri"/>
                <a:ea typeface="Calibri"/>
                <a:cs typeface="Calibri"/>
                <a:sym typeface="Calibri"/>
              </a:rPr>
              <a:t>     landscaping and </a:t>
            </a:r>
            <a:r>
              <a:rPr lang="en-US" sz="2000" dirty="0">
                <a:solidFill>
                  <a:schemeClr val="lt1"/>
                </a:solidFill>
              </a:rPr>
              <a:t>holiday</a:t>
            </a:r>
            <a:r>
              <a:rPr lang="en-US" sz="2000" b="0" i="0" u="none" strike="noStrike" cap="none" dirty="0">
                <a:solidFill>
                  <a:schemeClr val="lt1"/>
                </a:solidFill>
                <a:latin typeface="Calibri"/>
                <a:ea typeface="Calibri"/>
                <a:cs typeface="Calibri"/>
                <a:sym typeface="Calibri"/>
              </a:rPr>
              <a:t> </a:t>
            </a:r>
            <a:r>
              <a:rPr lang="en-US" sz="2000" dirty="0">
                <a:solidFill>
                  <a:schemeClr val="lt1"/>
                </a:solidFill>
              </a:rPr>
              <a:t>decorations.</a:t>
            </a:r>
            <a:endParaRPr sz="2000" dirty="0"/>
          </a:p>
          <a:p>
            <a:pPr marL="228600" marR="0" lvl="0" indent="-228600" algn="l" rtl="0">
              <a:lnSpc>
                <a:spcPct val="90000"/>
              </a:lnSpc>
              <a:spcBef>
                <a:spcPts val="1000"/>
              </a:spcBef>
              <a:spcAft>
                <a:spcPts val="0"/>
              </a:spcAft>
              <a:buClr>
                <a:schemeClr val="lt1"/>
              </a:buClr>
              <a:buSzPts val="2400"/>
              <a:buFont typeface="Arial"/>
              <a:buChar char="•"/>
            </a:pPr>
            <a:r>
              <a:rPr lang="en-US" sz="2000" b="0" i="0" u="none" strike="noStrike" cap="none" dirty="0">
                <a:solidFill>
                  <a:schemeClr val="lt1"/>
                </a:solidFill>
                <a:latin typeface="Calibri"/>
                <a:ea typeface="Calibri"/>
                <a:cs typeface="Calibri"/>
                <a:sym typeface="Calibri"/>
              </a:rPr>
              <a:t>  2023 Events – Memorial Day, National Night Out, Paddle &amp; Pour New Event - </a:t>
            </a:r>
            <a:r>
              <a:rPr lang="en-US" sz="2000" b="0" i="0" u="none" strike="noStrike" cap="none" dirty="0">
                <a:solidFill>
                  <a:srgbClr val="FFFF00"/>
                </a:solidFill>
                <a:latin typeface="Calibri"/>
                <a:ea typeface="Calibri"/>
                <a:cs typeface="Calibri"/>
                <a:sym typeface="Calibri"/>
              </a:rPr>
              <a:t>7</a:t>
            </a:r>
            <a:r>
              <a:rPr lang="en-US" sz="2000" b="0" i="0" u="none" strike="noStrike" cap="none" dirty="0">
                <a:solidFill>
                  <a:schemeClr val="lt1"/>
                </a:solidFill>
                <a:latin typeface="Calibri"/>
                <a:ea typeface="Calibri"/>
                <a:cs typeface="Calibri"/>
                <a:sym typeface="Calibri"/>
              </a:rPr>
              <a:t> </a:t>
            </a:r>
            <a:endParaRPr sz="2000" dirty="0"/>
          </a:p>
          <a:p>
            <a:pPr marL="228600" marR="0" lvl="0" indent="-228600" algn="l" rtl="0">
              <a:lnSpc>
                <a:spcPct val="90000"/>
              </a:lnSpc>
              <a:spcBef>
                <a:spcPts val="1000"/>
              </a:spcBef>
              <a:spcAft>
                <a:spcPts val="0"/>
              </a:spcAft>
              <a:buClr>
                <a:schemeClr val="lt1"/>
              </a:buClr>
              <a:buSzPts val="2400"/>
              <a:buFont typeface="Arial"/>
              <a:buChar char="•"/>
            </a:pPr>
            <a:r>
              <a:rPr lang="en-US" sz="2000" b="0" i="0" u="none" strike="noStrike" cap="none" dirty="0">
                <a:solidFill>
                  <a:schemeClr val="lt1"/>
                </a:solidFill>
                <a:latin typeface="Calibri"/>
                <a:ea typeface="Calibri"/>
                <a:cs typeface="Calibri"/>
                <a:sym typeface="Calibri"/>
              </a:rPr>
              <a:t> Phase 1 Comstock Riverfront Redevelopment Project</a:t>
            </a:r>
            <a:endParaRPr lang="en-US" sz="2000" dirty="0">
              <a:solidFill>
                <a:schemeClr val="lt1"/>
              </a:solidFill>
              <a:sym typeface="Calibri"/>
            </a:endParaRPr>
          </a:p>
          <a:p>
            <a:pPr marL="228600" marR="0" lvl="0" indent="-228600" algn="l" rtl="0">
              <a:lnSpc>
                <a:spcPct val="90000"/>
              </a:lnSpc>
              <a:spcBef>
                <a:spcPts val="1000"/>
              </a:spcBef>
              <a:spcAft>
                <a:spcPts val="0"/>
              </a:spcAft>
              <a:buClr>
                <a:schemeClr val="lt1"/>
              </a:buClr>
              <a:buSzPts val="2400"/>
              <a:buFont typeface="Arial"/>
              <a:buChar char="•"/>
            </a:pPr>
            <a:r>
              <a:rPr lang="en-US" sz="2000" b="0" i="0" u="none" strike="noStrike" cap="none" dirty="0">
                <a:solidFill>
                  <a:schemeClr val="lt1"/>
                </a:solidFill>
                <a:latin typeface="Calibri"/>
                <a:ea typeface="Calibri"/>
                <a:cs typeface="Calibri"/>
                <a:sym typeface="Calibri"/>
              </a:rPr>
              <a:t>  Environmental Assessment </a:t>
            </a:r>
            <a:r>
              <a:rPr lang="en-US" sz="2000" dirty="0">
                <a:solidFill>
                  <a:schemeClr val="lt1"/>
                </a:solidFill>
              </a:rPr>
              <a:t>, </a:t>
            </a:r>
            <a:r>
              <a:rPr lang="en-US" sz="2000" b="0" i="0" u="none" strike="noStrike" cap="none" dirty="0">
                <a:solidFill>
                  <a:schemeClr val="lt1"/>
                </a:solidFill>
                <a:latin typeface="Calibri"/>
                <a:ea typeface="Calibri"/>
                <a:cs typeface="Calibri"/>
                <a:sym typeface="Calibri"/>
              </a:rPr>
              <a:t>Target Market Analysis, </a:t>
            </a:r>
            <a:r>
              <a:rPr lang="en-US" sz="2000" dirty="0">
                <a:solidFill>
                  <a:schemeClr val="lt1"/>
                </a:solidFill>
                <a:latin typeface="Calibri"/>
                <a:ea typeface="Calibri"/>
                <a:cs typeface="Calibri"/>
                <a:sym typeface="Calibri"/>
              </a:rPr>
              <a:t>Revise Land Use and       Design plans</a:t>
            </a:r>
            <a:r>
              <a:rPr lang="en-US" sz="2000" dirty="0">
                <a:solidFill>
                  <a:schemeClr val="lt1"/>
                </a:solidFill>
              </a:rPr>
              <a:t>, </a:t>
            </a:r>
            <a:r>
              <a:rPr lang="en-US" sz="2000" b="0" i="0" u="none" strike="noStrike" cap="none" dirty="0">
                <a:solidFill>
                  <a:schemeClr val="lt1"/>
                </a:solidFill>
                <a:latin typeface="Calibri"/>
                <a:ea typeface="Calibri"/>
                <a:cs typeface="Calibri"/>
                <a:sym typeface="Calibri"/>
              </a:rPr>
              <a:t>Appraisal / Land Acquisition,</a:t>
            </a:r>
            <a:r>
              <a:rPr lang="en-US" sz="2000" dirty="0"/>
              <a:t> </a:t>
            </a:r>
            <a:r>
              <a:rPr lang="en-US" sz="2000" b="0" i="0" u="none" strike="noStrike" cap="none" dirty="0">
                <a:solidFill>
                  <a:schemeClr val="lt1"/>
                </a:solidFill>
                <a:latin typeface="Calibri"/>
                <a:ea typeface="Calibri"/>
                <a:cs typeface="Calibri"/>
                <a:sym typeface="Calibri"/>
              </a:rPr>
              <a:t>Funding Plan / Proforma</a:t>
            </a:r>
            <a:endParaRPr sz="2000" b="0" i="0" u="none" strike="noStrike" cap="none" dirty="0">
              <a:solidFill>
                <a:schemeClr val="lt1"/>
              </a:solidFill>
              <a:latin typeface="Calibri"/>
              <a:ea typeface="Calibri"/>
              <a:cs typeface="Calibri"/>
              <a:sym typeface="Calibri"/>
            </a:endParaRPr>
          </a:p>
          <a:p>
            <a:pPr marL="342900" lvl="0" indent="-342900" algn="l" rtl="0">
              <a:lnSpc>
                <a:spcPct val="90000"/>
              </a:lnSpc>
              <a:spcBef>
                <a:spcPts val="1000"/>
              </a:spcBef>
              <a:spcAft>
                <a:spcPts val="0"/>
              </a:spcAft>
              <a:buClr>
                <a:schemeClr val="lt1"/>
              </a:buClr>
              <a:buSzPts val="2400"/>
              <a:buFont typeface="Arial" panose="020B0604020202020204" pitchFamily="34" charset="0"/>
              <a:buChar char="•"/>
            </a:pPr>
            <a:r>
              <a:rPr lang="en-US" sz="2000" dirty="0">
                <a:solidFill>
                  <a:schemeClr val="lt1"/>
                </a:solidFill>
              </a:rPr>
              <a:t>Joint Resolution of Support </a:t>
            </a:r>
            <a:r>
              <a:rPr lang="en-US" sz="2000" dirty="0">
                <a:solidFill>
                  <a:srgbClr val="FFFF00"/>
                </a:solidFill>
              </a:rPr>
              <a:t>Approved 11/8/24 </a:t>
            </a:r>
            <a:r>
              <a:rPr lang="en-US" sz="2000" dirty="0">
                <a:solidFill>
                  <a:schemeClr val="lt1"/>
                </a:solidFill>
              </a:rPr>
              <a:t>by Township Board and DDA Board for the Riverfront Redevelopment Plan</a:t>
            </a:r>
          </a:p>
          <a:p>
            <a:pPr marL="342900" lvl="0" indent="-342900" algn="l" rtl="0">
              <a:lnSpc>
                <a:spcPct val="90000"/>
              </a:lnSpc>
              <a:spcBef>
                <a:spcPts val="1000"/>
              </a:spcBef>
              <a:spcAft>
                <a:spcPts val="0"/>
              </a:spcAft>
              <a:buClr>
                <a:schemeClr val="lt1"/>
              </a:buClr>
              <a:buSzPts val="2400"/>
              <a:buFont typeface="Arial" panose="020B0604020202020204" pitchFamily="34" charset="0"/>
              <a:buChar char="•"/>
            </a:pPr>
            <a:r>
              <a:rPr lang="en-US" sz="2000" dirty="0">
                <a:solidFill>
                  <a:schemeClr val="lt1"/>
                </a:solidFill>
              </a:rPr>
              <a:t>Assist with the Township 2025 Housing Plan</a:t>
            </a:r>
            <a:endParaRPr sz="2000" dirty="0">
              <a:solidFill>
                <a:schemeClr val="lt1"/>
              </a:solidFill>
            </a:endParaRPr>
          </a:p>
          <a:p>
            <a:pPr marL="0" lvl="0" indent="0" algn="l" rtl="0">
              <a:lnSpc>
                <a:spcPct val="90000"/>
              </a:lnSpc>
              <a:spcBef>
                <a:spcPts val="1000"/>
              </a:spcBef>
              <a:spcAft>
                <a:spcPts val="0"/>
              </a:spcAft>
              <a:buNone/>
            </a:pPr>
            <a:endParaRPr sz="2000" dirty="0">
              <a:solidFill>
                <a:schemeClr val="lt1"/>
              </a:solidFill>
            </a:endParaRPr>
          </a:p>
          <a:p>
            <a:pPr marL="457200" lvl="0" indent="-406400" algn="l" rtl="0">
              <a:lnSpc>
                <a:spcPct val="90000"/>
              </a:lnSpc>
              <a:spcBef>
                <a:spcPts val="1000"/>
              </a:spcBef>
              <a:spcAft>
                <a:spcPts val="0"/>
              </a:spcAft>
              <a:buSzPts val="2400"/>
              <a:buNone/>
            </a:pPr>
            <a:endParaRPr sz="3200" dirty="0">
              <a:solidFill>
                <a:schemeClr val="lt1"/>
              </a:solidFill>
            </a:endParaRPr>
          </a:p>
          <a:p>
            <a:pPr marL="571500" lvl="0" indent="-400050" algn="l" rtl="0">
              <a:lnSpc>
                <a:spcPct val="90000"/>
              </a:lnSpc>
              <a:spcBef>
                <a:spcPts val="0"/>
              </a:spcBef>
              <a:spcAft>
                <a:spcPts val="0"/>
              </a:spcAft>
              <a:buClr>
                <a:schemeClr val="lt1"/>
              </a:buClr>
              <a:buSzPts val="2700"/>
              <a:buFont typeface="Arial"/>
              <a:buNone/>
            </a:pPr>
            <a:endParaRPr sz="3200" dirty="0">
              <a:solidFill>
                <a:schemeClr val="lt1"/>
              </a:solidFill>
            </a:endParaRPr>
          </a:p>
        </p:txBody>
      </p:sp>
      <p:pic>
        <p:nvPicPr>
          <p:cNvPr id="3" name="Picture 2">
            <a:extLst>
              <a:ext uri="{FF2B5EF4-FFF2-40B4-BE49-F238E27FC236}">
                <a16:creationId xmlns:a16="http://schemas.microsoft.com/office/drawing/2014/main" id="{AF40D8B1-2CD5-123F-5343-D50A04844CAE}"/>
              </a:ext>
            </a:extLst>
          </p:cNvPr>
          <p:cNvPicPr>
            <a:picLocks noChangeAspect="1"/>
          </p:cNvPicPr>
          <p:nvPr/>
        </p:nvPicPr>
        <p:blipFill>
          <a:blip r:embed="rId3"/>
          <a:stretch>
            <a:fillRect/>
          </a:stretch>
        </p:blipFill>
        <p:spPr>
          <a:xfrm>
            <a:off x="9828196" y="4663956"/>
            <a:ext cx="3399116" cy="199371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4"/>
          <p:cNvSpPr/>
          <p:nvPr/>
        </p:nvSpPr>
        <p:spPr>
          <a:xfrm>
            <a:off x="0" y="-4596"/>
            <a:ext cx="9144000" cy="1323593"/>
          </a:xfrm>
          <a:prstGeom prst="rect">
            <a:avLst/>
          </a:prstGeom>
          <a:solidFill>
            <a:srgbClr val="2F549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endParaRPr sz="1013" b="0" i="0" u="none" strike="noStrike" cap="none">
              <a:solidFill>
                <a:schemeClr val="lt1"/>
              </a:solidFill>
              <a:highlight>
                <a:srgbClr val="FF0000"/>
              </a:highlight>
              <a:latin typeface="Calibri"/>
              <a:ea typeface="Calibri"/>
              <a:cs typeface="Calibri"/>
              <a:sym typeface="Calibri"/>
            </a:endParaRPr>
          </a:p>
        </p:txBody>
      </p:sp>
      <p:sp>
        <p:nvSpPr>
          <p:cNvPr id="201" name="Google Shape;201;p24"/>
          <p:cNvSpPr/>
          <p:nvPr/>
        </p:nvSpPr>
        <p:spPr>
          <a:xfrm>
            <a:off x="0" y="1324749"/>
            <a:ext cx="9144000" cy="5533251"/>
          </a:xfrm>
          <a:prstGeom prst="rect">
            <a:avLst/>
          </a:prstGeom>
          <a:solidFill>
            <a:srgbClr val="4D4D4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13"/>
              <a:buFont typeface="Arial"/>
              <a:buNone/>
            </a:pPr>
            <a:r>
              <a:rPr lang="en-US" sz="1013" b="0" i="0" u="none" strike="noStrike" cap="none" dirty="0">
                <a:solidFill>
                  <a:schemeClr val="lt1"/>
                </a:solidFill>
                <a:highlight>
                  <a:srgbClr val="FF0000"/>
                </a:highlight>
                <a:latin typeface="Calibri"/>
                <a:ea typeface="Calibri"/>
                <a:cs typeface="Calibri"/>
                <a:sym typeface="Calibri"/>
              </a:rPr>
              <a:t>B</a:t>
            </a:r>
            <a:endParaRPr sz="1013" b="0" i="0" u="none" strike="noStrike" cap="none" dirty="0">
              <a:solidFill>
                <a:schemeClr val="lt1"/>
              </a:solidFill>
              <a:highlight>
                <a:srgbClr val="FF0000"/>
              </a:highlight>
              <a:latin typeface="Calibri"/>
              <a:ea typeface="Calibri"/>
              <a:cs typeface="Calibri"/>
              <a:sym typeface="Calibri"/>
            </a:endParaRPr>
          </a:p>
        </p:txBody>
      </p:sp>
      <p:sp>
        <p:nvSpPr>
          <p:cNvPr id="202" name="Google Shape;202;p24"/>
          <p:cNvSpPr txBox="1">
            <a:spLocks noGrp="1"/>
          </p:cNvSpPr>
          <p:nvPr>
            <p:ph type="ctrTitle"/>
          </p:nvPr>
        </p:nvSpPr>
        <p:spPr>
          <a:xfrm>
            <a:off x="260902" y="1155"/>
            <a:ext cx="7893394" cy="132359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600"/>
              <a:buFont typeface="Open Sans SemiBold"/>
              <a:buNone/>
            </a:pPr>
            <a:r>
              <a:rPr lang="en-US" sz="4000" dirty="0">
                <a:solidFill>
                  <a:schemeClr val="lt1"/>
                </a:solidFill>
              </a:rPr>
              <a:t>Comstock Center </a:t>
            </a:r>
            <a:br>
              <a:rPr lang="en-US" sz="4000" dirty="0">
                <a:solidFill>
                  <a:schemeClr val="lt1"/>
                </a:solidFill>
              </a:rPr>
            </a:br>
            <a:r>
              <a:rPr lang="en-US" sz="4000" dirty="0">
                <a:solidFill>
                  <a:schemeClr val="lt1"/>
                </a:solidFill>
              </a:rPr>
              <a:t>December 2024 DDA/TIF Budget</a:t>
            </a:r>
            <a:endParaRPr sz="4000" dirty="0">
              <a:solidFill>
                <a:schemeClr val="lt1"/>
              </a:solidFill>
            </a:endParaRPr>
          </a:p>
        </p:txBody>
      </p:sp>
      <p:sp>
        <p:nvSpPr>
          <p:cNvPr id="203" name="Google Shape;203;p24"/>
          <p:cNvSpPr txBox="1">
            <a:spLocks noGrp="1"/>
          </p:cNvSpPr>
          <p:nvPr>
            <p:ph type="subTitle" idx="1"/>
          </p:nvPr>
        </p:nvSpPr>
        <p:spPr>
          <a:xfrm>
            <a:off x="260902" y="1602463"/>
            <a:ext cx="7751881" cy="3469157"/>
          </a:xfrm>
          <a:prstGeom prst="rect">
            <a:avLst/>
          </a:prstGeom>
          <a:noFill/>
          <a:ln>
            <a:noFill/>
          </a:ln>
        </p:spPr>
        <p:txBody>
          <a:bodyPr spcFirstLastPara="1" wrap="square" lIns="91425" tIns="45700" rIns="91425" bIns="45700" anchor="t" anchorCtr="0">
            <a:normAutofit/>
          </a:bodyPr>
          <a:lstStyle/>
          <a:p>
            <a:pPr marL="428625" lvl="0" indent="-257175" algn="l" rtl="0">
              <a:lnSpc>
                <a:spcPct val="90000"/>
              </a:lnSpc>
              <a:spcBef>
                <a:spcPts val="0"/>
              </a:spcBef>
              <a:spcAft>
                <a:spcPts val="0"/>
              </a:spcAft>
              <a:buClr>
                <a:schemeClr val="lt1"/>
              </a:buClr>
              <a:buSzPts val="2700"/>
              <a:buFont typeface="Courier New"/>
              <a:buNone/>
            </a:pPr>
            <a:endParaRPr sz="3600" dirty="0">
              <a:solidFill>
                <a:schemeClr val="lt1"/>
              </a:solidFill>
            </a:endParaRPr>
          </a:p>
          <a:p>
            <a:pPr marL="0" lvl="0" indent="0" algn="l" rtl="0">
              <a:lnSpc>
                <a:spcPct val="90000"/>
              </a:lnSpc>
              <a:spcBef>
                <a:spcPts val="0"/>
              </a:spcBef>
              <a:spcAft>
                <a:spcPts val="0"/>
              </a:spcAft>
              <a:buClr>
                <a:schemeClr val="lt1"/>
              </a:buClr>
              <a:buSzPts val="2700"/>
            </a:pPr>
            <a:r>
              <a:rPr lang="en-US" sz="2000" dirty="0">
                <a:solidFill>
                  <a:schemeClr val="lt1"/>
                </a:solidFill>
              </a:rPr>
              <a:t>2024 Budget Highlights:</a:t>
            </a:r>
          </a:p>
          <a:p>
            <a:pPr marL="0" lvl="0" indent="0" algn="l" rtl="0">
              <a:lnSpc>
                <a:spcPct val="90000"/>
              </a:lnSpc>
              <a:spcBef>
                <a:spcPts val="0"/>
              </a:spcBef>
              <a:spcAft>
                <a:spcPts val="0"/>
              </a:spcAft>
              <a:buClr>
                <a:schemeClr val="lt1"/>
              </a:buClr>
              <a:buSzPts val="2700"/>
            </a:pPr>
            <a:endParaRPr lang="en-US" sz="2000" dirty="0">
              <a:solidFill>
                <a:schemeClr val="lt1"/>
              </a:solidFill>
            </a:endParaRPr>
          </a:p>
          <a:p>
            <a:pPr marL="0" lvl="0" indent="0" algn="l" rtl="0">
              <a:lnSpc>
                <a:spcPct val="90000"/>
              </a:lnSpc>
              <a:spcBef>
                <a:spcPts val="0"/>
              </a:spcBef>
              <a:spcAft>
                <a:spcPts val="0"/>
              </a:spcAft>
              <a:buClr>
                <a:schemeClr val="lt1"/>
              </a:buClr>
              <a:buSzPts val="2700"/>
            </a:pPr>
            <a:r>
              <a:rPr lang="en-US" sz="2000" dirty="0">
                <a:solidFill>
                  <a:schemeClr val="lt1"/>
                </a:solidFill>
              </a:rPr>
              <a:t>TIF increased by $10,000.</a:t>
            </a:r>
          </a:p>
          <a:p>
            <a:pPr marL="0" lvl="0" indent="0" algn="l" rtl="0">
              <a:lnSpc>
                <a:spcPct val="90000"/>
              </a:lnSpc>
              <a:spcBef>
                <a:spcPts val="0"/>
              </a:spcBef>
              <a:spcAft>
                <a:spcPts val="0"/>
              </a:spcAft>
              <a:buClr>
                <a:schemeClr val="lt1"/>
              </a:buClr>
              <a:buSzPts val="2700"/>
            </a:pPr>
            <a:endParaRPr lang="en-US" sz="2000" dirty="0">
              <a:solidFill>
                <a:schemeClr val="lt1"/>
              </a:solidFill>
            </a:endParaRPr>
          </a:p>
          <a:p>
            <a:pPr marL="0" lvl="0" indent="0" algn="l" rtl="0">
              <a:lnSpc>
                <a:spcPct val="90000"/>
              </a:lnSpc>
              <a:spcBef>
                <a:spcPts val="0"/>
              </a:spcBef>
              <a:spcAft>
                <a:spcPts val="0"/>
              </a:spcAft>
              <a:buClr>
                <a:schemeClr val="lt1"/>
              </a:buClr>
              <a:buSzPts val="2700"/>
            </a:pPr>
            <a:r>
              <a:rPr lang="en-US" sz="2000" dirty="0">
                <a:solidFill>
                  <a:schemeClr val="lt1"/>
                </a:solidFill>
              </a:rPr>
              <a:t>Required budget amendment </a:t>
            </a:r>
          </a:p>
          <a:p>
            <a:pPr marL="0" lvl="0" indent="0" algn="l" rtl="0">
              <a:lnSpc>
                <a:spcPct val="90000"/>
              </a:lnSpc>
              <a:spcBef>
                <a:spcPts val="0"/>
              </a:spcBef>
              <a:spcAft>
                <a:spcPts val="0"/>
              </a:spcAft>
              <a:buClr>
                <a:schemeClr val="lt1"/>
              </a:buClr>
              <a:buSzPts val="2700"/>
            </a:pPr>
            <a:endParaRPr lang="en-US" sz="2000" dirty="0">
              <a:solidFill>
                <a:schemeClr val="lt1"/>
              </a:solidFill>
            </a:endParaRPr>
          </a:p>
          <a:p>
            <a:pPr marL="0" lvl="0" indent="0" algn="l" rtl="0">
              <a:lnSpc>
                <a:spcPct val="90000"/>
              </a:lnSpc>
              <a:spcBef>
                <a:spcPts val="0"/>
              </a:spcBef>
              <a:spcAft>
                <a:spcPts val="0"/>
              </a:spcAft>
              <a:buClr>
                <a:schemeClr val="lt1"/>
              </a:buClr>
              <a:buSzPts val="2700"/>
            </a:pPr>
            <a:r>
              <a:rPr lang="en-US" sz="2000" dirty="0">
                <a:solidFill>
                  <a:schemeClr val="lt1"/>
                </a:solidFill>
              </a:rPr>
              <a:t>reduced revenues by $150,000.</a:t>
            </a:r>
          </a:p>
          <a:p>
            <a:pPr marL="457200" lvl="1" indent="0" algn="l">
              <a:spcBef>
                <a:spcPts val="0"/>
              </a:spcBef>
              <a:buClr>
                <a:schemeClr val="lt1"/>
              </a:buClr>
              <a:buSzPts val="2700"/>
            </a:pPr>
            <a:endParaRPr lang="en-US" sz="2400" dirty="0">
              <a:solidFill>
                <a:schemeClr val="lt1"/>
              </a:solidFill>
            </a:endParaRPr>
          </a:p>
          <a:p>
            <a:pPr marL="885825" lvl="1" indent="-428625" algn="l">
              <a:spcBef>
                <a:spcPts val="0"/>
              </a:spcBef>
              <a:buClr>
                <a:schemeClr val="lt1"/>
              </a:buClr>
              <a:buSzPts val="2700"/>
              <a:buFont typeface="Courier New"/>
              <a:buChar char="o"/>
            </a:pPr>
            <a:endParaRPr lang="en-US" sz="3200" dirty="0">
              <a:solidFill>
                <a:schemeClr val="lt1"/>
              </a:solidFill>
            </a:endParaRPr>
          </a:p>
          <a:p>
            <a:pPr marL="885825" lvl="1" indent="-428625" algn="l">
              <a:spcBef>
                <a:spcPts val="0"/>
              </a:spcBef>
              <a:buClr>
                <a:schemeClr val="lt1"/>
              </a:buClr>
              <a:buSzPts val="2700"/>
              <a:buFont typeface="Courier New"/>
              <a:buChar char="o"/>
            </a:pPr>
            <a:endParaRPr lang="en-US" sz="3200" dirty="0">
              <a:solidFill>
                <a:schemeClr val="lt1"/>
              </a:solidFill>
            </a:endParaRPr>
          </a:p>
          <a:p>
            <a:pPr marL="885825" lvl="1" indent="-428625" algn="l">
              <a:spcBef>
                <a:spcPts val="0"/>
              </a:spcBef>
              <a:buClr>
                <a:schemeClr val="lt1"/>
              </a:buClr>
              <a:buSzPts val="2700"/>
              <a:buFont typeface="Courier New"/>
              <a:buChar char="o"/>
            </a:pPr>
            <a:endParaRPr sz="3200" dirty="0">
              <a:solidFill>
                <a:schemeClr val="lt1"/>
              </a:solidFill>
            </a:endParaRPr>
          </a:p>
        </p:txBody>
      </p:sp>
      <p:pic>
        <p:nvPicPr>
          <p:cNvPr id="204" name="Google Shape;204;p24" descr="Logo, company name&#10;&#10;Description automatically generated"/>
          <p:cNvPicPr preferRelativeResize="0"/>
          <p:nvPr/>
        </p:nvPicPr>
        <p:blipFill rotWithShape="1">
          <a:blip r:embed="rId3">
            <a:alphaModFix/>
          </a:blip>
          <a:srcRect/>
          <a:stretch/>
        </p:blipFill>
        <p:spPr>
          <a:xfrm>
            <a:off x="9654446" y="4934302"/>
            <a:ext cx="2884603" cy="1678098"/>
          </a:xfrm>
          <a:prstGeom prst="rect">
            <a:avLst/>
          </a:prstGeom>
          <a:noFill/>
          <a:ln>
            <a:noFill/>
          </a:ln>
        </p:spPr>
      </p:pic>
      <p:pic>
        <p:nvPicPr>
          <p:cNvPr id="4" name="Picture 3">
            <a:extLst>
              <a:ext uri="{FF2B5EF4-FFF2-40B4-BE49-F238E27FC236}">
                <a16:creationId xmlns:a16="http://schemas.microsoft.com/office/drawing/2014/main" id="{DB0069F5-1225-ADC9-21C8-C52373B182BD}"/>
              </a:ext>
            </a:extLst>
          </p:cNvPr>
          <p:cNvPicPr>
            <a:picLocks noChangeAspect="1"/>
          </p:cNvPicPr>
          <p:nvPr/>
        </p:nvPicPr>
        <p:blipFill>
          <a:blip r:embed="rId4"/>
          <a:stretch>
            <a:fillRect/>
          </a:stretch>
        </p:blipFill>
        <p:spPr>
          <a:xfrm>
            <a:off x="3608962" y="1606739"/>
            <a:ext cx="5445265" cy="4519621"/>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Integral</Template>
  <TotalTime>1226</TotalTime>
  <Words>1075</Words>
  <Application>Microsoft Office PowerPoint</Application>
  <PresentationFormat>On-screen Show (4:3)</PresentationFormat>
  <Paragraphs>190</Paragraphs>
  <Slides>20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Wingdings 3</vt:lpstr>
      <vt:lpstr>Tw Cen MT</vt:lpstr>
      <vt:lpstr>Courier New</vt:lpstr>
      <vt:lpstr>Tw Cen MT Condensed</vt:lpstr>
      <vt:lpstr>Open Sans SemiBold</vt:lpstr>
      <vt:lpstr>Integral</vt:lpstr>
      <vt:lpstr>PowerPoint Presentation</vt:lpstr>
      <vt:lpstr>PA 57 of 2018</vt:lpstr>
      <vt:lpstr>Comstock Center  Downtown Development Authority</vt:lpstr>
      <vt:lpstr>The Comstock Center Plan</vt:lpstr>
      <vt:lpstr>Comstock Center DDA and TIF Districts </vt:lpstr>
      <vt:lpstr>DDA Outreach / Social Media </vt:lpstr>
      <vt:lpstr>Comstock Center Board / Committee Goals and Objectives – 2023 / 2024</vt:lpstr>
      <vt:lpstr>Comstock Center DDA –  Short Term Priorities – Accomplishments 2023/2024</vt:lpstr>
      <vt:lpstr>Comstock Center  December 2024 DDA/TIF Budget</vt:lpstr>
      <vt:lpstr>  DDA Participation &amp; Partnerships</vt:lpstr>
      <vt:lpstr>2024 Projects - Beautify</vt:lpstr>
      <vt:lpstr>  2024 Projects - Beautify</vt:lpstr>
      <vt:lpstr>  2024 Projects - Beautify</vt:lpstr>
      <vt:lpstr>       2024 Projects – Beautify  </vt:lpstr>
      <vt:lpstr>2024 Projects – Economic Development</vt:lpstr>
      <vt:lpstr>2024 Grants</vt:lpstr>
      <vt:lpstr>2024 Projects – Economic Development</vt:lpstr>
      <vt:lpstr>2025 Targeted Goals</vt:lpstr>
      <vt:lpstr>Meetings &amp;   Contact Information</vt:lpstr>
      <vt:lpstr>Be Involved!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Steve Deisler</dc:creator>
  <cp:lastModifiedBy>Steve Deisler</cp:lastModifiedBy>
  <cp:revision>61</cp:revision>
  <cp:lastPrinted>2025-02-19T16:31:44Z</cp:lastPrinted>
  <dcterms:modified xsi:type="dcterms:W3CDTF">2025-03-27T13:26:13Z</dcterms:modified>
</cp:coreProperties>
</file>