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92" r:id="rId4"/>
    <p:sldId id="260" r:id="rId5"/>
    <p:sldId id="293" r:id="rId6"/>
    <p:sldId id="294" r:id="rId7"/>
    <p:sldId id="282" r:id="rId8"/>
    <p:sldId id="273" r:id="rId9"/>
    <p:sldId id="287" r:id="rId10"/>
    <p:sldId id="295" r:id="rId11"/>
    <p:sldId id="296" r:id="rId12"/>
    <p:sldId id="297" r:id="rId13"/>
    <p:sldId id="284" r:id="rId14"/>
    <p:sldId id="265" r:id="rId15"/>
    <p:sldId id="264" r:id="rId16"/>
    <p:sldId id="289" r:id="rId17"/>
    <p:sldId id="299" r:id="rId18"/>
    <p:sldId id="300" r:id="rId19"/>
    <p:sldId id="288" r:id="rId20"/>
    <p:sldId id="298" r:id="rId21"/>
    <p:sldId id="301" r:id="rId22"/>
    <p:sldId id="277" r:id="rId23"/>
    <p:sldId id="275" r:id="rId24"/>
    <p:sldId id="286" r:id="rId25"/>
    <p:sldId id="276" r:id="rId26"/>
    <p:sldId id="278" r:id="rId27"/>
    <p:sldId id="269" r:id="rId28"/>
    <p:sldId id="290" r:id="rId29"/>
    <p:sldId id="272" r:id="rId30"/>
    <p:sldId id="280" r:id="rId31"/>
  </p:sldIdLst>
  <p:sldSz cx="9144000" cy="6858000" type="screen4x3"/>
  <p:notesSz cx="7010400" cy="9296400"/>
  <p:embeddedFontLst>
    <p:embeddedFont>
      <p:font typeface="Calibri" panose="020F0502020204030204" pitchFamily="34" charset="0"/>
      <p:regular r:id="rId33"/>
      <p:bold r:id="rId34"/>
      <p:italic r:id="rId35"/>
      <p:boldItalic r:id="rId36"/>
    </p:embeddedFont>
    <p:embeddedFont>
      <p:font typeface="Open Sans SemiBold" panose="020B07060308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VPv8uW3zjxRtqVMONJ7k9E1Lx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87" name="Google Shape;87;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10</a:t>
            </a:fld>
            <a:endParaRPr/>
          </a:p>
        </p:txBody>
      </p:sp>
    </p:spTree>
    <p:extLst>
      <p:ext uri="{BB962C8B-B14F-4D97-AF65-F5344CB8AC3E}">
        <p14:creationId xmlns:p14="http://schemas.microsoft.com/office/powerpoint/2010/main" val="25037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11</a:t>
            </a:fld>
            <a:endParaRPr/>
          </a:p>
        </p:txBody>
      </p:sp>
    </p:spTree>
    <p:extLst>
      <p:ext uri="{BB962C8B-B14F-4D97-AF65-F5344CB8AC3E}">
        <p14:creationId xmlns:p14="http://schemas.microsoft.com/office/powerpoint/2010/main" val="256571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12</a:t>
            </a:fld>
            <a:endParaRPr/>
          </a:p>
        </p:txBody>
      </p:sp>
    </p:spTree>
    <p:extLst>
      <p:ext uri="{BB962C8B-B14F-4D97-AF65-F5344CB8AC3E}">
        <p14:creationId xmlns:p14="http://schemas.microsoft.com/office/powerpoint/2010/main" val="301534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13</a:t>
            </a:fld>
            <a:endParaRPr/>
          </a:p>
        </p:txBody>
      </p:sp>
    </p:spTree>
    <p:extLst>
      <p:ext uri="{BB962C8B-B14F-4D97-AF65-F5344CB8AC3E}">
        <p14:creationId xmlns:p14="http://schemas.microsoft.com/office/powerpoint/2010/main" val="596570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14</a:t>
            </a:fld>
            <a:endParaRPr/>
          </a:p>
        </p:txBody>
      </p:sp>
    </p:spTree>
    <p:extLst>
      <p:ext uri="{BB962C8B-B14F-4D97-AF65-F5344CB8AC3E}">
        <p14:creationId xmlns:p14="http://schemas.microsoft.com/office/powerpoint/2010/main" val="2212372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15</a:t>
            </a:fld>
            <a:endParaRPr/>
          </a:p>
        </p:txBody>
      </p:sp>
    </p:spTree>
    <p:extLst>
      <p:ext uri="{BB962C8B-B14F-4D97-AF65-F5344CB8AC3E}">
        <p14:creationId xmlns:p14="http://schemas.microsoft.com/office/powerpoint/2010/main" val="177133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16</a:t>
            </a:fld>
            <a:endParaRPr/>
          </a:p>
        </p:txBody>
      </p:sp>
    </p:spTree>
    <p:extLst>
      <p:ext uri="{BB962C8B-B14F-4D97-AF65-F5344CB8AC3E}">
        <p14:creationId xmlns:p14="http://schemas.microsoft.com/office/powerpoint/2010/main" val="3115405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17</a:t>
            </a:fld>
            <a:endParaRPr/>
          </a:p>
        </p:txBody>
      </p:sp>
    </p:spTree>
    <p:extLst>
      <p:ext uri="{BB962C8B-B14F-4D97-AF65-F5344CB8AC3E}">
        <p14:creationId xmlns:p14="http://schemas.microsoft.com/office/powerpoint/2010/main" val="3002611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18</a:t>
            </a:fld>
            <a:endParaRPr/>
          </a:p>
        </p:txBody>
      </p:sp>
    </p:spTree>
    <p:extLst>
      <p:ext uri="{BB962C8B-B14F-4D97-AF65-F5344CB8AC3E}">
        <p14:creationId xmlns:p14="http://schemas.microsoft.com/office/powerpoint/2010/main" val="1062474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19</a:t>
            </a:fld>
            <a:endParaRPr/>
          </a:p>
        </p:txBody>
      </p:sp>
    </p:spTree>
    <p:extLst>
      <p:ext uri="{BB962C8B-B14F-4D97-AF65-F5344CB8AC3E}">
        <p14:creationId xmlns:p14="http://schemas.microsoft.com/office/powerpoint/2010/main" val="341742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20</a:t>
            </a:fld>
            <a:endParaRPr/>
          </a:p>
        </p:txBody>
      </p:sp>
    </p:spTree>
    <p:extLst>
      <p:ext uri="{BB962C8B-B14F-4D97-AF65-F5344CB8AC3E}">
        <p14:creationId xmlns:p14="http://schemas.microsoft.com/office/powerpoint/2010/main" val="1767252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21</a:t>
            </a:fld>
            <a:endParaRPr/>
          </a:p>
        </p:txBody>
      </p:sp>
    </p:spTree>
    <p:extLst>
      <p:ext uri="{BB962C8B-B14F-4D97-AF65-F5344CB8AC3E}">
        <p14:creationId xmlns:p14="http://schemas.microsoft.com/office/powerpoint/2010/main" val="3556323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22</a:t>
            </a:fld>
            <a:endParaRPr/>
          </a:p>
        </p:txBody>
      </p:sp>
    </p:spTree>
    <p:extLst>
      <p:ext uri="{BB962C8B-B14F-4D97-AF65-F5344CB8AC3E}">
        <p14:creationId xmlns:p14="http://schemas.microsoft.com/office/powerpoint/2010/main" val="1082087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23</a:t>
            </a:fld>
            <a:endParaRPr/>
          </a:p>
        </p:txBody>
      </p:sp>
    </p:spTree>
    <p:extLst>
      <p:ext uri="{BB962C8B-B14F-4D97-AF65-F5344CB8AC3E}">
        <p14:creationId xmlns:p14="http://schemas.microsoft.com/office/powerpoint/2010/main" val="113548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24</a:t>
            </a:fld>
            <a:endParaRPr/>
          </a:p>
        </p:txBody>
      </p:sp>
    </p:spTree>
    <p:extLst>
      <p:ext uri="{BB962C8B-B14F-4D97-AF65-F5344CB8AC3E}">
        <p14:creationId xmlns:p14="http://schemas.microsoft.com/office/powerpoint/2010/main" val="1080071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25</a:t>
            </a:fld>
            <a:endParaRPr/>
          </a:p>
        </p:txBody>
      </p:sp>
    </p:spTree>
    <p:extLst>
      <p:ext uri="{BB962C8B-B14F-4D97-AF65-F5344CB8AC3E}">
        <p14:creationId xmlns:p14="http://schemas.microsoft.com/office/powerpoint/2010/main" val="1302259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26</a:t>
            </a:fld>
            <a:endParaRPr/>
          </a:p>
        </p:txBody>
      </p:sp>
    </p:spTree>
    <p:extLst>
      <p:ext uri="{BB962C8B-B14F-4D97-AF65-F5344CB8AC3E}">
        <p14:creationId xmlns:p14="http://schemas.microsoft.com/office/powerpoint/2010/main" val="706142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27</a:t>
            </a:fld>
            <a:endParaRPr/>
          </a:p>
        </p:txBody>
      </p:sp>
    </p:spTree>
    <p:extLst>
      <p:ext uri="{BB962C8B-B14F-4D97-AF65-F5344CB8AC3E}">
        <p14:creationId xmlns:p14="http://schemas.microsoft.com/office/powerpoint/2010/main" val="849762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28</a:t>
            </a:fld>
            <a:endParaRPr/>
          </a:p>
        </p:txBody>
      </p:sp>
    </p:spTree>
    <p:extLst>
      <p:ext uri="{BB962C8B-B14F-4D97-AF65-F5344CB8AC3E}">
        <p14:creationId xmlns:p14="http://schemas.microsoft.com/office/powerpoint/2010/main" val="2483625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29</a:t>
            </a:fld>
            <a:endParaRPr/>
          </a:p>
        </p:txBody>
      </p:sp>
    </p:spTree>
    <p:extLst>
      <p:ext uri="{BB962C8B-B14F-4D97-AF65-F5344CB8AC3E}">
        <p14:creationId xmlns:p14="http://schemas.microsoft.com/office/powerpoint/2010/main" val="36471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a:t>
            </a:fld>
            <a:endParaRPr/>
          </a:p>
        </p:txBody>
      </p:sp>
    </p:spTree>
    <p:extLst>
      <p:ext uri="{BB962C8B-B14F-4D97-AF65-F5344CB8AC3E}">
        <p14:creationId xmlns:p14="http://schemas.microsoft.com/office/powerpoint/2010/main" val="3091212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87" name="Google Shape;87;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30</a:t>
            </a:fld>
            <a:endParaRPr/>
          </a:p>
        </p:txBody>
      </p:sp>
    </p:spTree>
    <p:extLst>
      <p:ext uri="{BB962C8B-B14F-4D97-AF65-F5344CB8AC3E}">
        <p14:creationId xmlns:p14="http://schemas.microsoft.com/office/powerpoint/2010/main" val="126153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a:t>
            </a:fld>
            <a:endParaRPr/>
          </a:p>
        </p:txBody>
      </p:sp>
    </p:spTree>
    <p:extLst>
      <p:ext uri="{BB962C8B-B14F-4D97-AF65-F5344CB8AC3E}">
        <p14:creationId xmlns:p14="http://schemas.microsoft.com/office/powerpoint/2010/main" val="353964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a:t>
            </a:fld>
            <a:endParaRPr/>
          </a:p>
        </p:txBody>
      </p:sp>
    </p:spTree>
    <p:extLst>
      <p:ext uri="{BB962C8B-B14F-4D97-AF65-F5344CB8AC3E}">
        <p14:creationId xmlns:p14="http://schemas.microsoft.com/office/powerpoint/2010/main" val="249095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184795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a:t>
            </a:fld>
            <a:endParaRPr/>
          </a:p>
        </p:txBody>
      </p:sp>
    </p:spTree>
    <p:extLst>
      <p:ext uri="{BB962C8B-B14F-4D97-AF65-F5344CB8AC3E}">
        <p14:creationId xmlns:p14="http://schemas.microsoft.com/office/powerpoint/2010/main" val="339682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8</a:t>
            </a:fld>
            <a:endParaRPr/>
          </a:p>
        </p:txBody>
      </p:sp>
    </p:spTree>
    <p:extLst>
      <p:ext uri="{BB962C8B-B14F-4D97-AF65-F5344CB8AC3E}">
        <p14:creationId xmlns:p14="http://schemas.microsoft.com/office/powerpoint/2010/main" val="247705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6" name="Google Shape;9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9</a:t>
            </a:fld>
            <a:endParaRPr/>
          </a:p>
        </p:txBody>
      </p:sp>
    </p:spTree>
    <p:extLst>
      <p:ext uri="{BB962C8B-B14F-4D97-AF65-F5344CB8AC3E}">
        <p14:creationId xmlns:p14="http://schemas.microsoft.com/office/powerpoint/2010/main" val="296244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1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3" name="Google Shape;23;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42" name="Google Shape;42;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7" name="Google Shape;47;p1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8" name="Google Shape;48;p1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9" name="Google Shape;49;p1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0" name="Google Shape;50;p1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1" name="Google Shape;51;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1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1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14"/>
          <p:cNvSpPr>
            <a:spLocks noGrp="1"/>
          </p:cNvSpPr>
          <p:nvPr>
            <p:ph type="pic" idx="2"/>
          </p:nvPr>
        </p:nvSpPr>
        <p:spPr>
          <a:xfrm>
            <a:off x="3887391" y="987426"/>
            <a:ext cx="4629150" cy="4873625"/>
          </a:xfrm>
          <a:prstGeom prst="rect">
            <a:avLst/>
          </a:prstGeom>
          <a:noFill/>
          <a:ln>
            <a:noFill/>
          </a:ln>
        </p:spPr>
      </p:sp>
      <p:sp>
        <p:nvSpPr>
          <p:cNvPr id="68" name="Google Shape;68;p1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1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hyperlink" Target="http://www.comstockmi.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mstockmi.gov/downtown-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p:nvPr/>
        </p:nvSpPr>
        <p:spPr>
          <a:xfrm>
            <a:off x="0" y="0"/>
            <a:ext cx="9144000" cy="421236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dirty="0">
              <a:solidFill>
                <a:schemeClr val="lt1"/>
              </a:solidFill>
              <a:highlight>
                <a:srgbClr val="FF0000"/>
              </a:highlight>
              <a:latin typeface="Calibri"/>
              <a:ea typeface="Calibri"/>
              <a:cs typeface="Calibri"/>
              <a:sym typeface="Calibri"/>
            </a:endParaRPr>
          </a:p>
        </p:txBody>
      </p:sp>
      <p:sp>
        <p:nvSpPr>
          <p:cNvPr id="92" name="Google Shape;92;p1"/>
          <p:cNvSpPr txBox="1">
            <a:spLocks noGrp="1"/>
          </p:cNvSpPr>
          <p:nvPr>
            <p:ph type="title"/>
          </p:nvPr>
        </p:nvSpPr>
        <p:spPr>
          <a:xfrm>
            <a:off x="0" y="552176"/>
            <a:ext cx="9144000" cy="31080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250"/>
              <a:buFont typeface="Open Sans SemiBold"/>
              <a:buNone/>
            </a:pPr>
            <a:r>
              <a:rPr lang="en-US" sz="4800" b="1" dirty="0">
                <a:solidFill>
                  <a:schemeClr val="lt1"/>
                </a:solidFill>
                <a:latin typeface="Open Sans SemiBold"/>
                <a:ea typeface="Open Sans SemiBold"/>
                <a:cs typeface="Open Sans SemiBold"/>
                <a:sym typeface="Open Sans SemiBold"/>
              </a:rPr>
              <a:t>PA 57 Report</a:t>
            </a:r>
            <a:br>
              <a:rPr lang="en-US" sz="4800" b="1" dirty="0">
                <a:solidFill>
                  <a:schemeClr val="lt1"/>
                </a:solidFill>
                <a:latin typeface="Open Sans SemiBold"/>
                <a:ea typeface="Open Sans SemiBold"/>
                <a:cs typeface="Open Sans SemiBold"/>
                <a:sym typeface="Open Sans SemiBold"/>
              </a:rPr>
            </a:br>
            <a:r>
              <a:rPr lang="en-US" sz="4800" b="1" dirty="0">
                <a:solidFill>
                  <a:schemeClr val="lt1"/>
                </a:solidFill>
                <a:latin typeface="Open Sans SemiBold"/>
                <a:ea typeface="Open Sans SemiBold"/>
                <a:cs typeface="Open Sans SemiBold"/>
                <a:sym typeface="Open Sans SemiBold"/>
              </a:rPr>
              <a:t>Informational Meeting</a:t>
            </a:r>
            <a:br>
              <a:rPr lang="en-US" sz="5250" b="1" dirty="0">
                <a:solidFill>
                  <a:schemeClr val="lt1"/>
                </a:solidFill>
                <a:latin typeface="Open Sans SemiBold"/>
                <a:ea typeface="Open Sans SemiBold"/>
                <a:cs typeface="Open Sans SemiBold"/>
                <a:sym typeface="Open Sans SemiBold"/>
              </a:rPr>
            </a:br>
            <a:r>
              <a:rPr lang="en-US" sz="2700" b="1" dirty="0">
                <a:solidFill>
                  <a:schemeClr val="lt1"/>
                </a:solidFill>
                <a:latin typeface="Open Sans SemiBold"/>
                <a:ea typeface="Open Sans SemiBold"/>
                <a:cs typeface="Open Sans SemiBold"/>
                <a:sym typeface="Open Sans SemiBold"/>
              </a:rPr>
              <a:t>November 20, 2023</a:t>
            </a:r>
            <a:br>
              <a:rPr lang="en-US" sz="2700" b="1" dirty="0">
                <a:solidFill>
                  <a:schemeClr val="lt1"/>
                </a:solidFill>
                <a:latin typeface="Open Sans SemiBold"/>
                <a:ea typeface="Open Sans SemiBold"/>
                <a:cs typeface="Open Sans SemiBold"/>
                <a:sym typeface="Open Sans SemiBold"/>
              </a:rPr>
            </a:br>
            <a:endParaRPr dirty="0"/>
          </a:p>
        </p:txBody>
      </p:sp>
      <p:pic>
        <p:nvPicPr>
          <p:cNvPr id="4" name="Picture 3" descr="Logo, company name&#10;&#10;Description automatically generated">
            <a:extLst>
              <a:ext uri="{FF2B5EF4-FFF2-40B4-BE49-F238E27FC236}">
                <a16:creationId xmlns:a16="http://schemas.microsoft.com/office/drawing/2014/main" id="{4D6FFB36-99CA-49FC-8FA3-98C89591105B}"/>
              </a:ext>
            </a:extLst>
          </p:cNvPr>
          <p:cNvPicPr>
            <a:picLocks noChangeAspect="1"/>
          </p:cNvPicPr>
          <p:nvPr/>
        </p:nvPicPr>
        <p:blipFill>
          <a:blip r:embed="rId3"/>
          <a:stretch>
            <a:fillRect/>
          </a:stretch>
        </p:blipFill>
        <p:spPr>
          <a:xfrm>
            <a:off x="4675694" y="4212366"/>
            <a:ext cx="4370026" cy="2542233"/>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bg1"/>
                </a:solidFill>
              </a:rPr>
              <a:t>Comstock Center Goals and Objectives – April 2023</a:t>
            </a:r>
            <a:endParaRPr sz="4000" dirty="0">
              <a:solidFill>
                <a:schemeClr val="bg1"/>
              </a:solidFill>
            </a:endParaRPr>
          </a:p>
        </p:txBody>
      </p:sp>
      <p:sp>
        <p:nvSpPr>
          <p:cNvPr id="101" name="Google Shape;101;p2"/>
          <p:cNvSpPr txBox="1">
            <a:spLocks noGrp="1"/>
          </p:cNvSpPr>
          <p:nvPr>
            <p:ph type="subTitle" idx="1"/>
          </p:nvPr>
        </p:nvSpPr>
        <p:spPr>
          <a:xfrm>
            <a:off x="260902" y="1426124"/>
            <a:ext cx="7893394" cy="3819116"/>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r>
              <a:rPr lang="en-US" sz="3200" b="1" dirty="0">
                <a:solidFill>
                  <a:schemeClr val="bg1"/>
                </a:solidFill>
              </a:rPr>
              <a:t>Beautification / Maintenance / Infrastructure</a:t>
            </a:r>
          </a:p>
          <a:p>
            <a:r>
              <a:rPr lang="en-US" sz="3200" b="1" dirty="0">
                <a:solidFill>
                  <a:schemeClr val="bg1"/>
                </a:solidFill>
              </a:rPr>
              <a:t> </a:t>
            </a:r>
            <a:endParaRPr lang="en-US" sz="3200" dirty="0">
              <a:solidFill>
                <a:schemeClr val="bg1"/>
              </a:solidFill>
            </a:endParaRPr>
          </a:p>
          <a:p>
            <a:r>
              <a:rPr lang="en-US" sz="3200" b="1" dirty="0">
                <a:solidFill>
                  <a:schemeClr val="bg1"/>
                </a:solidFill>
              </a:rPr>
              <a:t>Events / Special Programs</a:t>
            </a:r>
          </a:p>
          <a:p>
            <a:r>
              <a:rPr lang="en-US" sz="3200" dirty="0">
                <a:solidFill>
                  <a:schemeClr val="bg1"/>
                </a:solidFill>
              </a:rPr>
              <a:t> </a:t>
            </a:r>
          </a:p>
          <a:p>
            <a:r>
              <a:rPr lang="en-US" sz="3200" b="1" dirty="0">
                <a:solidFill>
                  <a:schemeClr val="bg1"/>
                </a:solidFill>
              </a:rPr>
              <a:t>Economic Development / Marketing / Outreach </a:t>
            </a:r>
          </a:p>
          <a:p>
            <a:endParaRPr lang="en-US" sz="3200" dirty="0">
              <a:solidFill>
                <a:schemeClr val="bg1"/>
              </a:solidFill>
            </a:endParaRPr>
          </a:p>
          <a:p>
            <a:r>
              <a:rPr lang="en-US" sz="3200" b="1" dirty="0">
                <a:solidFill>
                  <a:schemeClr val="bg1"/>
                </a:solidFill>
              </a:rPr>
              <a:t>Executive Committee</a:t>
            </a:r>
            <a:endParaRPr lang="en-US" sz="3200" dirty="0">
              <a:solidFill>
                <a:schemeClr val="bg1"/>
              </a:solidFill>
            </a:endParaRPr>
          </a:p>
          <a:p>
            <a:endParaRPr lang="en-US" sz="3200" dirty="0"/>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p:txBody>
      </p:sp>
      <p:pic>
        <p:nvPicPr>
          <p:cNvPr id="8" name="Picture 7" descr="Logo, company name&#10;&#10;Description automatically generated">
            <a:extLst>
              <a:ext uri="{FF2B5EF4-FFF2-40B4-BE49-F238E27FC236}">
                <a16:creationId xmlns:a16="http://schemas.microsoft.com/office/drawing/2014/main" id="{4243AE16-EFA0-4C43-8432-3E1BD473731B}"/>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304094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bg1"/>
                </a:solidFill>
              </a:rPr>
              <a:t>Comstock Center DDA – </a:t>
            </a:r>
            <a:br>
              <a:rPr lang="en-US" sz="4000" dirty="0">
                <a:solidFill>
                  <a:schemeClr val="bg1"/>
                </a:solidFill>
              </a:rPr>
            </a:br>
            <a:r>
              <a:rPr lang="en-US" sz="4000" dirty="0">
                <a:solidFill>
                  <a:schemeClr val="bg1"/>
                </a:solidFill>
              </a:rPr>
              <a:t>Short Term Priorities - 1 to 2 years</a:t>
            </a:r>
            <a:endParaRPr sz="4000" dirty="0">
              <a:solidFill>
                <a:schemeClr val="bg1"/>
              </a:solidFill>
            </a:endParaRPr>
          </a:p>
        </p:txBody>
      </p:sp>
      <p:sp>
        <p:nvSpPr>
          <p:cNvPr id="101" name="Google Shape;101;p2"/>
          <p:cNvSpPr txBox="1">
            <a:spLocks noGrp="1"/>
          </p:cNvSpPr>
          <p:nvPr>
            <p:ph type="subTitle" idx="1"/>
          </p:nvPr>
        </p:nvSpPr>
        <p:spPr>
          <a:xfrm>
            <a:off x="260902" y="1426124"/>
            <a:ext cx="7893394" cy="3819116"/>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Board Membership &amp; Involvement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Grant Funding / Market Comstock Center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Beautify Comstock / Maintenance / Business Partnerships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2023 Events – Memorial Day, National Night Out, New Event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Comstock Riverfront Redevelopment Project</a:t>
            </a:r>
          </a:p>
          <a:p>
            <a:pPr lvl="1">
              <a:spcBef>
                <a:spcPts val="1000"/>
              </a:spcBef>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Environmental Assessment / Target Market Analysis</a:t>
            </a:r>
          </a:p>
          <a:p>
            <a:pPr lvl="1">
              <a:spcBef>
                <a:spcPts val="1000"/>
              </a:spcBef>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Appraisal / Land Acquisition</a:t>
            </a:r>
          </a:p>
          <a:p>
            <a:pPr lvl="1">
              <a:spcBef>
                <a:spcPts val="1000"/>
              </a:spcBef>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Funding Plan / Proforma</a:t>
            </a:r>
          </a:p>
          <a:p>
            <a:pPr lvl="1">
              <a:spcBef>
                <a:spcPts val="1000"/>
              </a:spcBef>
              <a:defRPr/>
            </a:pPr>
            <a:r>
              <a:rPr lang="en-US" dirty="0">
                <a:solidFill>
                  <a:schemeClr val="bg1"/>
                </a:solidFill>
                <a:latin typeface="Calibri" panose="020F0502020204030204"/>
              </a:rPr>
              <a:t>Revise Land use and design plans</a:t>
            </a:r>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a:p>
            <a:pPr algn="l"/>
            <a:endParaRPr lang="en-US" sz="3200" dirty="0">
              <a:solidFill>
                <a:schemeClr val="bg1"/>
              </a:solidFill>
            </a:endParaRP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1507251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bg1"/>
                </a:solidFill>
              </a:rPr>
              <a:t>Comstock Center DDA – </a:t>
            </a:r>
            <a:br>
              <a:rPr lang="en-US" sz="4000" dirty="0">
                <a:solidFill>
                  <a:schemeClr val="bg1"/>
                </a:solidFill>
              </a:rPr>
            </a:br>
            <a:r>
              <a:rPr lang="en-US" sz="4000" dirty="0">
                <a:solidFill>
                  <a:schemeClr val="bg1"/>
                </a:solidFill>
              </a:rPr>
              <a:t>Long Term Priorities - 3 to 5 years</a:t>
            </a:r>
            <a:endParaRPr sz="4000" dirty="0">
              <a:solidFill>
                <a:schemeClr val="bg1"/>
              </a:solidFill>
            </a:endParaRPr>
          </a:p>
        </p:txBody>
      </p:sp>
      <p:sp>
        <p:nvSpPr>
          <p:cNvPr id="101" name="Google Shape;101;p2"/>
          <p:cNvSpPr txBox="1">
            <a:spLocks noGrp="1"/>
          </p:cNvSpPr>
          <p:nvPr>
            <p:ph type="subTitle" idx="1"/>
          </p:nvPr>
        </p:nvSpPr>
        <p:spPr>
          <a:xfrm>
            <a:off x="260902" y="1426124"/>
            <a:ext cx="7893394" cy="3819116"/>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Comstock Riverfront Redevelopment Project</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schemeClr val="bg1"/>
                </a:solidFill>
                <a:latin typeface="Calibri" panose="020F0502020204030204"/>
              </a:rPr>
              <a:t>Finalize Design &amp; Funding Plans – Building, Riverfront, Streetscape, Trailway</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schemeClr val="bg1"/>
                </a:solidFill>
                <a:latin typeface="Calibri" panose="020F0502020204030204"/>
              </a:rPr>
              <a:t>Select Developer / Sign Agreements </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mn-ea"/>
                <a:cs typeface="+mn-cs"/>
              </a:rPr>
              <a:t>Begin Demolition &amp; Construction / Complete Project</a:t>
            </a: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Phase 2 - Streetscape Plans (River St and King Hwy)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a:rPr>
              <a:t>Support &amp; Implement the Comstock Twp. Housing Program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ea typeface="+mn-ea"/>
                <a:cs typeface="+mn-cs"/>
              </a:rPr>
              <a:t>Historic Preservation – Comstock House</a:t>
            </a: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algn="l"/>
            <a:endParaRPr lang="en-US" sz="2800" dirty="0">
              <a:solidFill>
                <a:schemeClr val="bg1"/>
              </a:solidFill>
            </a:endParaRP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92097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459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3600"/>
              <a:buFont typeface="Open Sans SemiBold"/>
              <a:buNone/>
            </a:pPr>
            <a:r>
              <a:rPr lang="en-US" sz="4000" dirty="0">
                <a:solidFill>
                  <a:schemeClr val="bg1"/>
                </a:solidFill>
              </a:rPr>
              <a:t>Comstock Center </a:t>
            </a:r>
            <a:br>
              <a:rPr lang="en-US" sz="4000" dirty="0">
                <a:solidFill>
                  <a:schemeClr val="bg1"/>
                </a:solidFill>
              </a:rPr>
            </a:br>
            <a:r>
              <a:rPr lang="en-US" sz="4000" dirty="0">
                <a:solidFill>
                  <a:schemeClr val="bg1"/>
                </a:solidFill>
              </a:rPr>
              <a:t>August 2023 DDA/TIF Budget</a:t>
            </a:r>
            <a:endParaRPr sz="4000" dirty="0">
              <a:solidFill>
                <a:schemeClr val="bg1"/>
              </a:solidFill>
            </a:endParaRPr>
          </a:p>
        </p:txBody>
      </p:sp>
      <p:sp>
        <p:nvSpPr>
          <p:cNvPr id="101" name="Google Shape;101;p2"/>
          <p:cNvSpPr txBox="1">
            <a:spLocks noGrp="1"/>
          </p:cNvSpPr>
          <p:nvPr>
            <p:ph type="subTitle" idx="1"/>
          </p:nvPr>
        </p:nvSpPr>
        <p:spPr>
          <a:xfrm>
            <a:off x="260902" y="1426123"/>
            <a:ext cx="7751881" cy="3645497"/>
          </a:xfrm>
          <a:prstGeom prst="rect">
            <a:avLst/>
          </a:prstGeom>
          <a:noFill/>
          <a:ln>
            <a:noFill/>
          </a:ln>
        </p:spPr>
        <p:txBody>
          <a:bodyPr spcFirstLastPara="1" wrap="square" lIns="91425" tIns="45700" rIns="91425" bIns="45700" anchor="t" anchorCtr="0">
            <a:normAutofit/>
          </a:bodyPr>
          <a:lstStyle/>
          <a:p>
            <a:pPr marL="428625" lvl="0" indent="-428625" algn="l" rtl="0">
              <a:lnSpc>
                <a:spcPct val="90000"/>
              </a:lnSpc>
              <a:spcBef>
                <a:spcPts val="0"/>
              </a:spcBef>
              <a:spcAft>
                <a:spcPts val="0"/>
              </a:spcAft>
              <a:buClr>
                <a:schemeClr val="lt1"/>
              </a:buClr>
              <a:buSzPts val="2700"/>
              <a:buFont typeface="Courier New"/>
              <a:buChar char="o"/>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3600" dirty="0">
                <a:solidFill>
                  <a:schemeClr val="bg1"/>
                </a:solidFill>
              </a:rPr>
              <a:t>.</a:t>
            </a:r>
            <a:endParaRPr sz="3600"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052E6DAB-99C2-4FBF-8FC1-C2CE77F73887}"/>
              </a:ext>
            </a:extLst>
          </p:cNvPr>
          <p:cNvPicPr>
            <a:picLocks noChangeAspect="1"/>
          </p:cNvPicPr>
          <p:nvPr/>
        </p:nvPicPr>
        <p:blipFill>
          <a:blip r:embed="rId3"/>
          <a:stretch>
            <a:fillRect/>
          </a:stretch>
        </p:blipFill>
        <p:spPr>
          <a:xfrm>
            <a:off x="6259397" y="5178746"/>
            <a:ext cx="2884603" cy="1678098"/>
          </a:xfrm>
          <a:prstGeom prst="rect">
            <a:avLst/>
          </a:prstGeom>
        </p:spPr>
      </p:pic>
      <p:pic>
        <p:nvPicPr>
          <p:cNvPr id="4" name="Picture 3">
            <a:extLst>
              <a:ext uri="{FF2B5EF4-FFF2-40B4-BE49-F238E27FC236}">
                <a16:creationId xmlns:a16="http://schemas.microsoft.com/office/drawing/2014/main" id="{F009944B-9685-A0C5-0FE0-48643D2188DD}"/>
              </a:ext>
            </a:extLst>
          </p:cNvPr>
          <p:cNvPicPr>
            <a:picLocks noChangeAspect="1"/>
          </p:cNvPicPr>
          <p:nvPr/>
        </p:nvPicPr>
        <p:blipFill>
          <a:blip r:embed="rId4"/>
          <a:stretch>
            <a:fillRect/>
          </a:stretch>
        </p:blipFill>
        <p:spPr>
          <a:xfrm>
            <a:off x="62917" y="1411604"/>
            <a:ext cx="9018165" cy="3880815"/>
          </a:xfrm>
          <a:prstGeom prst="rect">
            <a:avLst/>
          </a:prstGeom>
        </p:spPr>
      </p:pic>
    </p:spTree>
    <p:extLst>
      <p:ext uri="{BB962C8B-B14F-4D97-AF65-F5344CB8AC3E}">
        <p14:creationId xmlns:p14="http://schemas.microsoft.com/office/powerpoint/2010/main" val="307930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0" y="1155"/>
            <a:ext cx="9144000" cy="1323594"/>
          </a:xfrm>
          <a:prstGeom prst="rect">
            <a:avLst/>
          </a:prstGeom>
          <a:solidFill>
            <a:schemeClr val="accent1">
              <a:lumMod val="7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  </a:t>
            </a:r>
            <a:r>
              <a:rPr lang="en-US" sz="4900" dirty="0">
                <a:solidFill>
                  <a:schemeClr val="bg1"/>
                </a:solidFill>
              </a:rPr>
              <a:t>DDA Participation &amp; Partnerships</a:t>
            </a:r>
            <a:endParaRPr sz="4900" dirty="0">
              <a:solidFill>
                <a:schemeClr val="bg1"/>
              </a:solidFill>
            </a:endParaRPr>
          </a:p>
        </p:txBody>
      </p:sp>
      <p:sp>
        <p:nvSpPr>
          <p:cNvPr id="101" name="Google Shape;101;p2"/>
          <p:cNvSpPr txBox="1">
            <a:spLocks noGrp="1"/>
          </p:cNvSpPr>
          <p:nvPr>
            <p:ph type="subTitle" idx="1"/>
          </p:nvPr>
        </p:nvSpPr>
        <p:spPr>
          <a:xfrm>
            <a:off x="210661" y="1455821"/>
            <a:ext cx="6676700" cy="4815669"/>
          </a:xfrm>
          <a:prstGeom prst="rect">
            <a:avLst/>
          </a:prstGeom>
          <a:noFill/>
          <a:ln>
            <a:noFill/>
          </a:ln>
        </p:spPr>
        <p:txBody>
          <a:bodyPr spcFirstLastPara="1" wrap="square" lIns="91425" tIns="45700" rIns="91425" bIns="45700" anchor="t" anchorCtr="0">
            <a:normAutofit/>
          </a:bodyPr>
          <a:lstStyle/>
          <a:p>
            <a:pPr marL="428625" indent="-428625" algn="l">
              <a:spcBef>
                <a:spcPts val="0"/>
              </a:spcBef>
              <a:buClr>
                <a:schemeClr val="lt1"/>
              </a:buClr>
              <a:buSzPts val="2700"/>
              <a:buFont typeface="Courier New"/>
              <a:buChar char="o"/>
            </a:pPr>
            <a:r>
              <a:rPr lang="en-US" sz="5100" dirty="0">
                <a:solidFill>
                  <a:schemeClr val="bg1"/>
                </a:solidFill>
              </a:rPr>
              <a:t>Technical </a:t>
            </a:r>
          </a:p>
          <a:p>
            <a:pPr marL="428625" lvl="0" indent="-428625" algn="l" rtl="0">
              <a:lnSpc>
                <a:spcPct val="90000"/>
              </a:lnSpc>
              <a:spcBef>
                <a:spcPts val="0"/>
              </a:spcBef>
              <a:spcAft>
                <a:spcPts val="0"/>
              </a:spcAft>
              <a:buClr>
                <a:schemeClr val="lt1"/>
              </a:buClr>
              <a:buSzPts val="2700"/>
              <a:buFont typeface="Courier New"/>
              <a:buChar char="o"/>
            </a:pPr>
            <a:r>
              <a:rPr lang="en-US" sz="5100" dirty="0">
                <a:solidFill>
                  <a:schemeClr val="bg1"/>
                </a:solidFill>
              </a:rPr>
              <a:t>Governmental</a:t>
            </a:r>
          </a:p>
          <a:p>
            <a:pPr marL="428625" lvl="0" indent="-428625" algn="l" rtl="0">
              <a:lnSpc>
                <a:spcPct val="90000"/>
              </a:lnSpc>
              <a:spcBef>
                <a:spcPts val="0"/>
              </a:spcBef>
              <a:spcAft>
                <a:spcPts val="0"/>
              </a:spcAft>
              <a:buClr>
                <a:schemeClr val="lt1"/>
              </a:buClr>
              <a:buSzPts val="2700"/>
              <a:buFont typeface="Courier New"/>
              <a:buChar char="o"/>
            </a:pPr>
            <a:r>
              <a:rPr lang="en-US" sz="5100" dirty="0">
                <a:solidFill>
                  <a:schemeClr val="bg1"/>
                </a:solidFill>
              </a:rPr>
              <a:t>Businesses</a:t>
            </a:r>
          </a:p>
          <a:p>
            <a:pPr marL="428625" lvl="0" indent="-428625" algn="l" rtl="0">
              <a:lnSpc>
                <a:spcPct val="90000"/>
              </a:lnSpc>
              <a:spcBef>
                <a:spcPts val="0"/>
              </a:spcBef>
              <a:spcAft>
                <a:spcPts val="0"/>
              </a:spcAft>
              <a:buClr>
                <a:schemeClr val="lt1"/>
              </a:buClr>
              <a:buSzPts val="2700"/>
              <a:buFont typeface="Courier New"/>
              <a:buChar char="o"/>
            </a:pPr>
            <a:r>
              <a:rPr lang="en-US" sz="5100" dirty="0">
                <a:solidFill>
                  <a:schemeClr val="bg1"/>
                </a:solidFill>
              </a:rPr>
              <a:t>Financial</a:t>
            </a:r>
          </a:p>
          <a:p>
            <a:pPr marL="428625" lvl="0" indent="-428625" algn="l" rtl="0">
              <a:lnSpc>
                <a:spcPct val="90000"/>
              </a:lnSpc>
              <a:spcBef>
                <a:spcPts val="0"/>
              </a:spcBef>
              <a:spcAft>
                <a:spcPts val="0"/>
              </a:spcAft>
              <a:buClr>
                <a:schemeClr val="lt1"/>
              </a:buClr>
              <a:buSzPts val="2700"/>
              <a:buFont typeface="Courier New"/>
              <a:buChar char="o"/>
            </a:pPr>
            <a:r>
              <a:rPr lang="en-US" sz="5100" dirty="0">
                <a:solidFill>
                  <a:schemeClr val="bg1"/>
                </a:solidFill>
              </a:rPr>
              <a:t>Residents</a:t>
            </a:r>
          </a:p>
          <a:p>
            <a:pPr marL="428625" lvl="0" indent="-428625" algn="l" rtl="0">
              <a:lnSpc>
                <a:spcPct val="90000"/>
              </a:lnSpc>
              <a:spcBef>
                <a:spcPts val="0"/>
              </a:spcBef>
              <a:spcAft>
                <a:spcPts val="0"/>
              </a:spcAft>
              <a:buClr>
                <a:schemeClr val="lt1"/>
              </a:buClr>
              <a:buSzPts val="2700"/>
              <a:buFont typeface="Courier New"/>
              <a:buChar char="o"/>
            </a:pPr>
            <a:endParaRPr lang="en-US" sz="128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128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sz="3600" dirty="0">
              <a:solidFill>
                <a:schemeClr val="bg1"/>
              </a:solidFill>
            </a:endParaRPr>
          </a:p>
        </p:txBody>
      </p:sp>
    </p:spTree>
    <p:extLst>
      <p:ext uri="{BB962C8B-B14F-4D97-AF65-F5344CB8AC3E}">
        <p14:creationId xmlns:p14="http://schemas.microsoft.com/office/powerpoint/2010/main" val="1690072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431370" cy="13235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2023 Projects - Beautify</a:t>
            </a:r>
            <a:endParaRPr dirty="0">
              <a:solidFill>
                <a:schemeClr val="bg1"/>
              </a:solidFill>
            </a:endParaRPr>
          </a:p>
        </p:txBody>
      </p:sp>
      <p:sp>
        <p:nvSpPr>
          <p:cNvPr id="101" name="Google Shape;101;p2"/>
          <p:cNvSpPr txBox="1">
            <a:spLocks noGrp="1"/>
          </p:cNvSpPr>
          <p:nvPr>
            <p:ph type="subTitle" idx="1"/>
          </p:nvPr>
        </p:nvSpPr>
        <p:spPr>
          <a:xfrm>
            <a:off x="260902" y="1426124"/>
            <a:ext cx="8713416" cy="3751466"/>
          </a:xfrm>
          <a:prstGeom prst="rect">
            <a:avLst/>
          </a:prstGeom>
          <a:noFill/>
          <a:ln>
            <a:noFill/>
          </a:ln>
        </p:spPr>
        <p:txBody>
          <a:bodyPr spcFirstLastPara="1" wrap="square" lIns="91425" tIns="45700" rIns="91425" bIns="45700" anchor="t" anchorCtr="0">
            <a:normAutofit/>
          </a:bodyPr>
          <a:lstStyle/>
          <a:p>
            <a:pPr marL="428625" lvl="0" indent="-428625" algn="l" rtl="0">
              <a:lnSpc>
                <a:spcPct val="90000"/>
              </a:lnSpc>
              <a:spcBef>
                <a:spcPts val="0"/>
              </a:spcBef>
              <a:spcAft>
                <a:spcPts val="0"/>
              </a:spcAft>
              <a:buClr>
                <a:schemeClr val="lt1"/>
              </a:buClr>
              <a:buSzPts val="2700"/>
              <a:buFont typeface="Courier New"/>
              <a:buChar char="o"/>
            </a:pPr>
            <a:r>
              <a:rPr lang="en-US" sz="3200" dirty="0">
                <a:solidFill>
                  <a:schemeClr val="bg1"/>
                </a:solidFill>
              </a:rPr>
              <a:t>Expansion of the </a:t>
            </a:r>
            <a:r>
              <a:rPr lang="en-US" sz="3900" i="1" dirty="0">
                <a:solidFill>
                  <a:srgbClr val="00B0F0"/>
                </a:solidFill>
              </a:rPr>
              <a:t>Beautify Comstock Center</a:t>
            </a:r>
            <a:r>
              <a:rPr lang="en-US" sz="3900" dirty="0">
                <a:solidFill>
                  <a:srgbClr val="0070C0"/>
                </a:solidFill>
              </a:rPr>
              <a:t> </a:t>
            </a:r>
            <a:r>
              <a:rPr lang="en-US" sz="3200" dirty="0">
                <a:solidFill>
                  <a:schemeClr val="bg1"/>
                </a:solidFill>
              </a:rPr>
              <a:t>initiative.</a:t>
            </a:r>
          </a:p>
          <a:p>
            <a:pPr marL="0" lvl="0" indent="0" algn="l" rtl="0">
              <a:lnSpc>
                <a:spcPct val="90000"/>
              </a:lnSpc>
              <a:spcBef>
                <a:spcPts val="0"/>
              </a:spcBef>
              <a:spcAft>
                <a:spcPts val="0"/>
              </a:spcAft>
              <a:buClr>
                <a:schemeClr val="lt1"/>
              </a:buClr>
              <a:buSzPts val="2700"/>
            </a:pPr>
            <a:endParaRPr lang="en-US" sz="1800" dirty="0">
              <a:solidFill>
                <a:schemeClr val="bg1"/>
              </a:solidFill>
            </a:endParaRPr>
          </a:p>
          <a:p>
            <a:pPr marL="0" indent="0" algn="l">
              <a:spcBef>
                <a:spcPts val="0"/>
              </a:spcBef>
              <a:buClr>
                <a:schemeClr val="lt1"/>
              </a:buClr>
              <a:buSzPts val="2700"/>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15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13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AF0F0B30-79B2-4833-A81F-B3E7AFAB2E71}"/>
              </a:ext>
            </a:extLst>
          </p:cNvPr>
          <p:cNvPicPr>
            <a:picLocks noChangeAspect="1"/>
          </p:cNvPicPr>
          <p:nvPr/>
        </p:nvPicPr>
        <p:blipFill>
          <a:blip r:embed="rId3"/>
          <a:stretch>
            <a:fillRect/>
          </a:stretch>
        </p:blipFill>
        <p:spPr>
          <a:xfrm>
            <a:off x="9861578" y="1623759"/>
            <a:ext cx="2884603" cy="1678098"/>
          </a:xfrm>
          <a:prstGeom prst="rect">
            <a:avLst/>
          </a:prstGeom>
        </p:spPr>
      </p:pic>
      <p:pic>
        <p:nvPicPr>
          <p:cNvPr id="3" name="Picture 2">
            <a:extLst>
              <a:ext uri="{FF2B5EF4-FFF2-40B4-BE49-F238E27FC236}">
                <a16:creationId xmlns:a16="http://schemas.microsoft.com/office/drawing/2014/main" id="{1B1BA9A8-1D69-B2F5-6F17-FA773CB6D90A}"/>
              </a:ext>
            </a:extLst>
          </p:cNvPr>
          <p:cNvPicPr>
            <a:picLocks noChangeAspect="1"/>
          </p:cNvPicPr>
          <p:nvPr/>
        </p:nvPicPr>
        <p:blipFill>
          <a:blip r:embed="rId4"/>
          <a:stretch>
            <a:fillRect/>
          </a:stretch>
        </p:blipFill>
        <p:spPr>
          <a:xfrm>
            <a:off x="2249626" y="4172376"/>
            <a:ext cx="4382083" cy="2648192"/>
          </a:xfrm>
          <a:prstGeom prst="rect">
            <a:avLst/>
          </a:prstGeom>
          <a:ln>
            <a:noFill/>
          </a:ln>
          <a:effectLst>
            <a:softEdge rad="112500"/>
          </a:effectLst>
        </p:spPr>
      </p:pic>
      <p:pic>
        <p:nvPicPr>
          <p:cNvPr id="2" name="Picture 1">
            <a:extLst>
              <a:ext uri="{FF2B5EF4-FFF2-40B4-BE49-F238E27FC236}">
                <a16:creationId xmlns:a16="http://schemas.microsoft.com/office/drawing/2014/main" id="{030AFAD6-03BA-700B-D579-90ECA77A7749}"/>
              </a:ext>
            </a:extLst>
          </p:cNvPr>
          <p:cNvPicPr>
            <a:picLocks noChangeAspect="1"/>
          </p:cNvPicPr>
          <p:nvPr/>
        </p:nvPicPr>
        <p:blipFill>
          <a:blip r:embed="rId5"/>
          <a:stretch>
            <a:fillRect/>
          </a:stretch>
        </p:blipFill>
        <p:spPr>
          <a:xfrm>
            <a:off x="652976" y="3597978"/>
            <a:ext cx="2469094" cy="5249111"/>
          </a:xfrm>
          <a:prstGeom prst="rect">
            <a:avLst/>
          </a:prstGeom>
        </p:spPr>
      </p:pic>
      <p:pic>
        <p:nvPicPr>
          <p:cNvPr id="4" name="Picture 3">
            <a:extLst>
              <a:ext uri="{FF2B5EF4-FFF2-40B4-BE49-F238E27FC236}">
                <a16:creationId xmlns:a16="http://schemas.microsoft.com/office/drawing/2014/main" id="{C82B17CC-461C-179D-25B8-D938C438298B}"/>
              </a:ext>
            </a:extLst>
          </p:cNvPr>
          <p:cNvPicPr>
            <a:picLocks noChangeAspect="1"/>
          </p:cNvPicPr>
          <p:nvPr/>
        </p:nvPicPr>
        <p:blipFill>
          <a:blip r:embed="rId6"/>
          <a:stretch>
            <a:fillRect/>
          </a:stretch>
        </p:blipFill>
        <p:spPr>
          <a:xfrm>
            <a:off x="5932150" y="2100841"/>
            <a:ext cx="3042168" cy="2402032"/>
          </a:xfrm>
          <a:prstGeom prst="rect">
            <a:avLst/>
          </a:prstGeom>
        </p:spPr>
      </p:pic>
    </p:spTree>
    <p:extLst>
      <p:ext uri="{BB962C8B-B14F-4D97-AF65-F5344CB8AC3E}">
        <p14:creationId xmlns:p14="http://schemas.microsoft.com/office/powerpoint/2010/main" val="1640732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0" y="1155"/>
            <a:ext cx="9144000" cy="1323594"/>
          </a:xfrm>
          <a:prstGeom prst="rect">
            <a:avLst/>
          </a:prstGeom>
          <a:solidFill>
            <a:schemeClr val="accent1">
              <a:lumMod val="7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  2023 Projects - Events</a:t>
            </a:r>
            <a:endParaRPr dirty="0">
              <a:solidFill>
                <a:schemeClr val="bg1"/>
              </a:solidFill>
            </a:endParaRPr>
          </a:p>
        </p:txBody>
      </p:sp>
      <p:sp>
        <p:nvSpPr>
          <p:cNvPr id="101" name="Google Shape;101;p2"/>
          <p:cNvSpPr txBox="1">
            <a:spLocks noGrp="1"/>
          </p:cNvSpPr>
          <p:nvPr>
            <p:ph type="subTitle" idx="1"/>
          </p:nvPr>
        </p:nvSpPr>
        <p:spPr>
          <a:xfrm>
            <a:off x="210660" y="1455821"/>
            <a:ext cx="4924757" cy="46716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700"/>
            </a:pPr>
            <a:r>
              <a:rPr lang="en-US" sz="2800" dirty="0">
                <a:solidFill>
                  <a:schemeClr val="bg1"/>
                </a:solidFill>
              </a:rPr>
              <a:t>Supported National Night Out and expanded Fall Fest with Parks &amp; Rec. – </a:t>
            </a:r>
            <a:r>
              <a:rPr lang="en-US" sz="2800" dirty="0">
                <a:solidFill>
                  <a:schemeClr val="accent5"/>
                </a:solidFill>
              </a:rPr>
              <a:t>Both events saw increased attendance</a:t>
            </a:r>
          </a:p>
          <a:p>
            <a:pPr marL="428625" lvl="0" indent="-428625" algn="l" rtl="0">
              <a:lnSpc>
                <a:spcPct val="90000"/>
              </a:lnSpc>
              <a:spcBef>
                <a:spcPts val="0"/>
              </a:spcBef>
              <a:spcAft>
                <a:spcPts val="0"/>
              </a:spcAft>
              <a:buClr>
                <a:schemeClr val="lt1"/>
              </a:buClr>
              <a:buSzPts val="2700"/>
              <a:buFont typeface="Courier New"/>
              <a:buChar char="o"/>
            </a:pPr>
            <a:endParaRPr lang="en-US" sz="3000" dirty="0">
              <a:solidFill>
                <a:schemeClr val="bg1"/>
              </a:solidFill>
            </a:endParaRPr>
          </a:p>
          <a:p>
            <a:pPr marL="0" indent="0" algn="l">
              <a:spcBef>
                <a:spcPts val="0"/>
              </a:spcBef>
              <a:buClr>
                <a:schemeClr val="lt1"/>
              </a:buClr>
              <a:buSzPts val="2700"/>
            </a:pPr>
            <a:r>
              <a:rPr lang="en-US" sz="3000" dirty="0">
                <a:solidFill>
                  <a:schemeClr val="bg1"/>
                </a:solidFill>
              </a:rPr>
              <a:t>Restoration of </a:t>
            </a:r>
          </a:p>
          <a:p>
            <a:pPr marL="0" indent="0" algn="l">
              <a:spcBef>
                <a:spcPts val="0"/>
              </a:spcBef>
              <a:buClr>
                <a:schemeClr val="lt1"/>
              </a:buClr>
              <a:buSzPts val="2700"/>
            </a:pPr>
            <a:r>
              <a:rPr lang="en-US" sz="3000" dirty="0">
                <a:solidFill>
                  <a:schemeClr val="bg1"/>
                </a:solidFill>
              </a:rPr>
              <a:t>the 2005 </a:t>
            </a:r>
          </a:p>
          <a:p>
            <a:pPr marL="0" indent="0" algn="l">
              <a:spcBef>
                <a:spcPts val="0"/>
              </a:spcBef>
              <a:buClr>
                <a:schemeClr val="lt1"/>
              </a:buClr>
              <a:buSzPts val="2700"/>
            </a:pPr>
            <a:r>
              <a:rPr lang="en-US" sz="3000" dirty="0">
                <a:solidFill>
                  <a:schemeClr val="bg1"/>
                </a:solidFill>
              </a:rPr>
              <a:t>Downtown</a:t>
            </a:r>
          </a:p>
          <a:p>
            <a:pPr marL="0" indent="0" algn="l">
              <a:spcBef>
                <a:spcPts val="0"/>
              </a:spcBef>
              <a:buClr>
                <a:schemeClr val="lt1"/>
              </a:buClr>
              <a:buSzPts val="2700"/>
            </a:pPr>
            <a:r>
              <a:rPr lang="en-US" sz="3000" dirty="0">
                <a:solidFill>
                  <a:schemeClr val="bg1"/>
                </a:solidFill>
              </a:rPr>
              <a:t>Mural</a:t>
            </a:r>
          </a:p>
          <a:p>
            <a:pPr marL="428625" lvl="0" indent="-428625" algn="l" rtl="0">
              <a:lnSpc>
                <a:spcPct val="90000"/>
              </a:lnSpc>
              <a:spcBef>
                <a:spcPts val="0"/>
              </a:spcBef>
              <a:spcAft>
                <a:spcPts val="0"/>
              </a:spcAft>
              <a:buClr>
                <a:schemeClr val="lt1"/>
              </a:buClr>
              <a:buSzPts val="2700"/>
              <a:buFont typeface="Courier New"/>
              <a:buChar char="o"/>
            </a:pPr>
            <a:endParaRPr sz="3600" dirty="0">
              <a:solidFill>
                <a:schemeClr val="bg1"/>
              </a:solidFill>
            </a:endParaRPr>
          </a:p>
        </p:txBody>
      </p:sp>
      <p:pic>
        <p:nvPicPr>
          <p:cNvPr id="6" name="Picture 5" descr="Logo, company name&#10;&#10;Description automatically generated">
            <a:extLst>
              <a:ext uri="{FF2B5EF4-FFF2-40B4-BE49-F238E27FC236}">
                <a16:creationId xmlns:a16="http://schemas.microsoft.com/office/drawing/2014/main" id="{6D2BE84A-BE7C-4625-A5BE-15AFE1C0AE6C}"/>
              </a:ext>
            </a:extLst>
          </p:cNvPr>
          <p:cNvPicPr>
            <a:picLocks noChangeAspect="1"/>
          </p:cNvPicPr>
          <p:nvPr/>
        </p:nvPicPr>
        <p:blipFill>
          <a:blip r:embed="rId3"/>
          <a:stretch>
            <a:fillRect/>
          </a:stretch>
        </p:blipFill>
        <p:spPr>
          <a:xfrm>
            <a:off x="9612197" y="2832710"/>
            <a:ext cx="2884603" cy="1678098"/>
          </a:xfrm>
          <a:prstGeom prst="rect">
            <a:avLst/>
          </a:prstGeom>
        </p:spPr>
      </p:pic>
      <p:pic>
        <p:nvPicPr>
          <p:cNvPr id="3" name="Picture 2">
            <a:extLst>
              <a:ext uri="{FF2B5EF4-FFF2-40B4-BE49-F238E27FC236}">
                <a16:creationId xmlns:a16="http://schemas.microsoft.com/office/drawing/2014/main" id="{9FF4BB22-0BDA-22C0-417B-1596A26C7A64}"/>
              </a:ext>
            </a:extLst>
          </p:cNvPr>
          <p:cNvPicPr>
            <a:picLocks noChangeAspect="1"/>
          </p:cNvPicPr>
          <p:nvPr/>
        </p:nvPicPr>
        <p:blipFill>
          <a:blip r:embed="rId4"/>
          <a:stretch>
            <a:fillRect/>
          </a:stretch>
        </p:blipFill>
        <p:spPr>
          <a:xfrm>
            <a:off x="2673038" y="3283630"/>
            <a:ext cx="6175932" cy="2912600"/>
          </a:xfrm>
          <a:prstGeom prst="rect">
            <a:avLst/>
          </a:prstGeom>
        </p:spPr>
      </p:pic>
    </p:spTree>
    <p:extLst>
      <p:ext uri="{BB962C8B-B14F-4D97-AF65-F5344CB8AC3E}">
        <p14:creationId xmlns:p14="http://schemas.microsoft.com/office/powerpoint/2010/main" val="839598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0" y="1155"/>
            <a:ext cx="9144000" cy="1323594"/>
          </a:xfrm>
          <a:prstGeom prst="rect">
            <a:avLst/>
          </a:prstGeom>
          <a:solidFill>
            <a:schemeClr val="accent1">
              <a:lumMod val="7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  2023 Projects - Events</a:t>
            </a:r>
            <a:endParaRPr dirty="0">
              <a:solidFill>
                <a:schemeClr val="bg1"/>
              </a:solidFill>
            </a:endParaRPr>
          </a:p>
        </p:txBody>
      </p:sp>
      <p:sp>
        <p:nvSpPr>
          <p:cNvPr id="101" name="Google Shape;101;p2"/>
          <p:cNvSpPr txBox="1">
            <a:spLocks noGrp="1"/>
          </p:cNvSpPr>
          <p:nvPr>
            <p:ph type="subTitle" idx="1"/>
          </p:nvPr>
        </p:nvSpPr>
        <p:spPr>
          <a:xfrm>
            <a:off x="210660" y="1455821"/>
            <a:ext cx="4924757" cy="4671601"/>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Re-established the Kalamazoo River Bridge Flower Program</a:t>
            </a:r>
            <a:endParaRPr lang="en-US" sz="2800" dirty="0">
              <a:solidFill>
                <a:schemeClr val="accent5"/>
              </a:solidFill>
            </a:endParaRPr>
          </a:p>
          <a:p>
            <a:pPr marL="0" indent="0" algn="l">
              <a:spcBef>
                <a:spcPts val="0"/>
              </a:spcBef>
              <a:buClr>
                <a:schemeClr val="lt1"/>
              </a:buClr>
              <a:buSzPts val="2700"/>
            </a:pPr>
            <a:endParaRPr lang="en-US" sz="3000" dirty="0">
              <a:solidFill>
                <a:schemeClr val="bg1"/>
              </a:solidFill>
            </a:endParaRPr>
          </a:p>
          <a:p>
            <a:pPr marL="0" indent="0" algn="l">
              <a:spcBef>
                <a:spcPts val="0"/>
              </a:spcBef>
              <a:buClr>
                <a:schemeClr val="lt1"/>
              </a:buClr>
              <a:buSzPts val="2700"/>
            </a:pPr>
            <a:endParaRPr lang="en-US" sz="3000" dirty="0">
              <a:solidFill>
                <a:schemeClr val="bg1"/>
              </a:solidFill>
            </a:endParaRPr>
          </a:p>
          <a:p>
            <a:pPr marL="0" indent="0" algn="l">
              <a:spcBef>
                <a:spcPts val="0"/>
              </a:spcBef>
              <a:buClr>
                <a:schemeClr val="lt1"/>
              </a:buClr>
              <a:buSzPts val="2700"/>
            </a:pPr>
            <a:endParaRPr lang="en-US" sz="3000" dirty="0">
              <a:solidFill>
                <a:schemeClr val="bg1"/>
              </a:solidFill>
            </a:endParaRPr>
          </a:p>
          <a:p>
            <a:pPr marL="0" indent="0" algn="l">
              <a:spcBef>
                <a:spcPts val="0"/>
              </a:spcBef>
              <a:buClr>
                <a:schemeClr val="lt1"/>
              </a:buClr>
              <a:buSzPts val="2700"/>
            </a:pPr>
            <a:endParaRPr lang="en-US" sz="3000" dirty="0">
              <a:solidFill>
                <a:schemeClr val="bg1"/>
              </a:solidFill>
            </a:endParaRPr>
          </a:p>
          <a:p>
            <a:pPr indent="-457200" algn="l">
              <a:spcBef>
                <a:spcPts val="0"/>
              </a:spcBef>
              <a:buClr>
                <a:schemeClr val="lt1"/>
              </a:buClr>
              <a:buSzPts val="2700"/>
              <a:buFont typeface="Arial" panose="020B0604020202020204" pitchFamily="34" charset="0"/>
              <a:buChar char="•"/>
            </a:pPr>
            <a:r>
              <a:rPr lang="en-US" sz="3000" dirty="0" err="1">
                <a:solidFill>
                  <a:schemeClr val="bg1"/>
                </a:solidFill>
              </a:rPr>
              <a:t>MowCo</a:t>
            </a:r>
            <a:r>
              <a:rPr lang="en-US" sz="3000" dirty="0">
                <a:solidFill>
                  <a:schemeClr val="bg1"/>
                </a:solidFill>
              </a:rPr>
              <a:t>. completed Bridge bank clean-up</a:t>
            </a:r>
          </a:p>
          <a:p>
            <a:pPr indent="-457200" algn="l">
              <a:spcBef>
                <a:spcPts val="0"/>
              </a:spcBef>
              <a:buClr>
                <a:schemeClr val="lt1"/>
              </a:buClr>
              <a:buSzPts val="2700"/>
              <a:buFont typeface="Arial" panose="020B0604020202020204" pitchFamily="34" charset="0"/>
              <a:buChar char="•"/>
            </a:pPr>
            <a:endParaRPr lang="en-US" sz="30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sz="3600" dirty="0">
              <a:solidFill>
                <a:schemeClr val="bg1"/>
              </a:solidFill>
            </a:endParaRPr>
          </a:p>
        </p:txBody>
      </p:sp>
      <p:pic>
        <p:nvPicPr>
          <p:cNvPr id="7" name="Picture 6">
            <a:extLst>
              <a:ext uri="{FF2B5EF4-FFF2-40B4-BE49-F238E27FC236}">
                <a16:creationId xmlns:a16="http://schemas.microsoft.com/office/drawing/2014/main" id="{653F2DDC-9AB8-BB6F-A0B5-9A41D3FDA0B9}"/>
              </a:ext>
            </a:extLst>
          </p:cNvPr>
          <p:cNvPicPr>
            <a:picLocks noChangeAspect="1"/>
          </p:cNvPicPr>
          <p:nvPr/>
        </p:nvPicPr>
        <p:blipFill>
          <a:blip r:embed="rId3"/>
          <a:stretch>
            <a:fillRect/>
          </a:stretch>
        </p:blipFill>
        <p:spPr>
          <a:xfrm>
            <a:off x="5527795" y="4073576"/>
            <a:ext cx="3616205" cy="2712154"/>
          </a:xfrm>
          <a:prstGeom prst="rect">
            <a:avLst/>
          </a:prstGeom>
        </p:spPr>
      </p:pic>
      <p:pic>
        <p:nvPicPr>
          <p:cNvPr id="8" name="Picture 7">
            <a:extLst>
              <a:ext uri="{FF2B5EF4-FFF2-40B4-BE49-F238E27FC236}">
                <a16:creationId xmlns:a16="http://schemas.microsoft.com/office/drawing/2014/main" id="{9057AE26-0448-FA70-2491-414882230187}"/>
              </a:ext>
            </a:extLst>
          </p:cNvPr>
          <p:cNvPicPr>
            <a:picLocks noChangeAspect="1"/>
          </p:cNvPicPr>
          <p:nvPr/>
        </p:nvPicPr>
        <p:blipFill rotWithShape="1">
          <a:blip r:embed="rId4"/>
          <a:srcRect t="15435" r="22490" b="22485"/>
          <a:stretch/>
        </p:blipFill>
        <p:spPr>
          <a:xfrm>
            <a:off x="4681056" y="1289953"/>
            <a:ext cx="4462944" cy="2682314"/>
          </a:xfrm>
          <a:prstGeom prst="rect">
            <a:avLst/>
          </a:prstGeom>
        </p:spPr>
      </p:pic>
    </p:spTree>
    <p:extLst>
      <p:ext uri="{BB962C8B-B14F-4D97-AF65-F5344CB8AC3E}">
        <p14:creationId xmlns:p14="http://schemas.microsoft.com/office/powerpoint/2010/main" val="325411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0" y="1155"/>
            <a:ext cx="9144000" cy="1323594"/>
          </a:xfrm>
          <a:prstGeom prst="rect">
            <a:avLst/>
          </a:prstGeom>
          <a:solidFill>
            <a:schemeClr val="accent1">
              <a:lumMod val="7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  2023 Projects - Events</a:t>
            </a:r>
            <a:endParaRPr dirty="0">
              <a:solidFill>
                <a:schemeClr val="bg1"/>
              </a:solidFill>
            </a:endParaRPr>
          </a:p>
        </p:txBody>
      </p:sp>
      <p:sp>
        <p:nvSpPr>
          <p:cNvPr id="101" name="Google Shape;101;p2"/>
          <p:cNvSpPr txBox="1">
            <a:spLocks noGrp="1"/>
          </p:cNvSpPr>
          <p:nvPr>
            <p:ph type="subTitle" idx="1"/>
          </p:nvPr>
        </p:nvSpPr>
        <p:spPr>
          <a:xfrm>
            <a:off x="210660" y="1455821"/>
            <a:ext cx="4924757" cy="4671601"/>
          </a:xfrm>
          <a:prstGeom prst="rect">
            <a:avLst/>
          </a:prstGeom>
          <a:noFill/>
          <a:ln>
            <a:noFill/>
          </a:ln>
        </p:spPr>
        <p:txBody>
          <a:bodyPr spcFirstLastPara="1" wrap="square" lIns="91425" tIns="45700" rIns="91425" bIns="45700" anchor="t" anchorCtr="0">
            <a:normAutofit/>
          </a:bodyPr>
          <a:lstStyle/>
          <a:p>
            <a:pPr marL="428625" lvl="0" indent="-428625" algn="l" rtl="0">
              <a:lnSpc>
                <a:spcPct val="90000"/>
              </a:lnSpc>
              <a:spcBef>
                <a:spcPts val="0"/>
              </a:spcBef>
              <a:spcAft>
                <a:spcPts val="0"/>
              </a:spcAft>
              <a:buClr>
                <a:schemeClr val="lt1"/>
              </a:buClr>
              <a:buSzPts val="2700"/>
              <a:buFont typeface="Courier New"/>
              <a:buChar char="o"/>
            </a:pPr>
            <a:endParaRPr lang="en-US" sz="3000" dirty="0">
              <a:solidFill>
                <a:schemeClr val="bg1"/>
              </a:solidFill>
            </a:endParaRPr>
          </a:p>
          <a:p>
            <a:pPr indent="-457200" algn="l">
              <a:spcBef>
                <a:spcPts val="0"/>
              </a:spcBef>
              <a:buClr>
                <a:schemeClr val="lt1"/>
              </a:buClr>
              <a:buSzPts val="2700"/>
              <a:buFont typeface="Arial" panose="020B0604020202020204" pitchFamily="34" charset="0"/>
              <a:buChar char="•"/>
            </a:pPr>
            <a:r>
              <a:rPr lang="en-US" sz="3000" dirty="0">
                <a:solidFill>
                  <a:schemeClr val="bg1"/>
                </a:solidFill>
              </a:rPr>
              <a:t>Added a 5</a:t>
            </a:r>
            <a:r>
              <a:rPr lang="en-US" sz="3000" baseline="30000" dirty="0">
                <a:solidFill>
                  <a:schemeClr val="bg1"/>
                </a:solidFill>
              </a:rPr>
              <a:t>th</a:t>
            </a:r>
            <a:r>
              <a:rPr lang="en-US" sz="3000" dirty="0">
                <a:solidFill>
                  <a:schemeClr val="bg1"/>
                </a:solidFill>
              </a:rPr>
              <a:t> Downtown Gateway sign on River St. and Comstock Ave.</a:t>
            </a:r>
          </a:p>
          <a:p>
            <a:pPr indent="-457200" algn="l">
              <a:spcBef>
                <a:spcPts val="0"/>
              </a:spcBef>
              <a:buClr>
                <a:schemeClr val="lt1"/>
              </a:buClr>
              <a:buSzPts val="2700"/>
              <a:buFont typeface="Arial" panose="020B0604020202020204" pitchFamily="34" charset="0"/>
              <a:buChar char="•"/>
            </a:pPr>
            <a:endParaRPr lang="en-US" sz="3000" dirty="0">
              <a:solidFill>
                <a:schemeClr val="bg1"/>
              </a:solidFill>
            </a:endParaRPr>
          </a:p>
          <a:p>
            <a:pPr indent="-457200" algn="l">
              <a:spcBef>
                <a:spcPts val="0"/>
              </a:spcBef>
              <a:buClr>
                <a:schemeClr val="lt1"/>
              </a:buClr>
              <a:buSzPts val="2700"/>
              <a:buFont typeface="Arial" panose="020B0604020202020204" pitchFamily="34" charset="0"/>
              <a:buChar char="•"/>
            </a:pPr>
            <a:endParaRPr lang="en-US" sz="30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sz="3600" dirty="0">
              <a:solidFill>
                <a:schemeClr val="bg1"/>
              </a:solidFill>
            </a:endParaRPr>
          </a:p>
        </p:txBody>
      </p:sp>
      <p:pic>
        <p:nvPicPr>
          <p:cNvPr id="4" name="Picture 3">
            <a:extLst>
              <a:ext uri="{FF2B5EF4-FFF2-40B4-BE49-F238E27FC236}">
                <a16:creationId xmlns:a16="http://schemas.microsoft.com/office/drawing/2014/main" id="{1F5332F6-8870-2A59-045C-A505A16B3B24}"/>
              </a:ext>
            </a:extLst>
          </p:cNvPr>
          <p:cNvPicPr>
            <a:picLocks noChangeAspect="1"/>
          </p:cNvPicPr>
          <p:nvPr/>
        </p:nvPicPr>
        <p:blipFill>
          <a:blip r:embed="rId3"/>
          <a:stretch>
            <a:fillRect/>
          </a:stretch>
        </p:blipFill>
        <p:spPr>
          <a:xfrm>
            <a:off x="5013292" y="1649023"/>
            <a:ext cx="3616204" cy="2712153"/>
          </a:xfrm>
          <a:prstGeom prst="rect">
            <a:avLst/>
          </a:prstGeom>
        </p:spPr>
      </p:pic>
    </p:spTree>
    <p:extLst>
      <p:ext uri="{BB962C8B-B14F-4D97-AF65-F5344CB8AC3E}">
        <p14:creationId xmlns:p14="http://schemas.microsoft.com/office/powerpoint/2010/main" val="253540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1" y="1155"/>
            <a:ext cx="8451385"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bg1"/>
                </a:solidFill>
              </a:rPr>
              <a:t>2023 Projects – Economic Development</a:t>
            </a:r>
            <a:endParaRPr sz="4000" dirty="0">
              <a:solidFill>
                <a:schemeClr val="bg1"/>
              </a:solidFill>
            </a:endParaRPr>
          </a:p>
        </p:txBody>
      </p:sp>
      <p:sp>
        <p:nvSpPr>
          <p:cNvPr id="101" name="Google Shape;101;p2"/>
          <p:cNvSpPr txBox="1">
            <a:spLocks noGrp="1"/>
          </p:cNvSpPr>
          <p:nvPr>
            <p:ph type="subTitle" idx="1"/>
          </p:nvPr>
        </p:nvSpPr>
        <p:spPr>
          <a:xfrm>
            <a:off x="260901" y="1426123"/>
            <a:ext cx="6299289" cy="5196349"/>
          </a:xfrm>
          <a:prstGeom prst="rect">
            <a:avLst/>
          </a:prstGeom>
          <a:noFill/>
          <a:ln>
            <a:noFill/>
          </a:ln>
        </p:spPr>
        <p:txBody>
          <a:bodyPr spcFirstLastPara="1" wrap="square" lIns="91425" tIns="45700" rIns="91425" bIns="45700" anchor="t" anchorCtr="0">
            <a:normAutofit/>
          </a:bodyPr>
          <a:lstStyle/>
          <a:p>
            <a:pPr marL="428625" indent="-428625" algn="l">
              <a:spcBef>
                <a:spcPts val="0"/>
              </a:spcBef>
              <a:buClr>
                <a:schemeClr val="lt1"/>
              </a:buClr>
              <a:buSzPts val="2700"/>
              <a:buFont typeface="Courier New"/>
              <a:buChar char="o"/>
            </a:pPr>
            <a:endParaRPr lang="en-US" sz="1500" dirty="0">
              <a:solidFill>
                <a:schemeClr val="bg1"/>
              </a:solidFill>
            </a:endParaRPr>
          </a:p>
          <a:p>
            <a:pPr marL="428625" indent="-428625" algn="l">
              <a:spcBef>
                <a:spcPts val="0"/>
              </a:spcBef>
              <a:buClr>
                <a:schemeClr val="lt1"/>
              </a:buClr>
              <a:buSzPts val="2700"/>
              <a:buFont typeface="Courier New"/>
              <a:buChar char="o"/>
            </a:pPr>
            <a:r>
              <a:rPr lang="en-US" sz="3200" dirty="0">
                <a:solidFill>
                  <a:schemeClr val="bg1"/>
                </a:solidFill>
              </a:rPr>
              <a:t>Place Plan Predevelopment Studies – </a:t>
            </a:r>
            <a:r>
              <a:rPr lang="en-US" sz="3200" dirty="0">
                <a:solidFill>
                  <a:schemeClr val="accent5"/>
                </a:solidFill>
              </a:rPr>
              <a:t>3 studies underway</a:t>
            </a:r>
          </a:p>
          <a:p>
            <a:pPr marL="428625" indent="-428625" algn="l">
              <a:spcBef>
                <a:spcPts val="0"/>
              </a:spcBef>
              <a:buClr>
                <a:schemeClr val="lt1"/>
              </a:buClr>
              <a:buSzPts val="2700"/>
              <a:buFont typeface="Courier New"/>
              <a:buChar char="o"/>
            </a:pPr>
            <a:endParaRPr lang="en-US" sz="3200" dirty="0">
              <a:solidFill>
                <a:schemeClr val="accent5"/>
              </a:solidFill>
            </a:endParaRPr>
          </a:p>
          <a:p>
            <a:pPr marL="428625" indent="-428625" algn="l">
              <a:spcBef>
                <a:spcPts val="0"/>
              </a:spcBef>
              <a:buClr>
                <a:schemeClr val="lt1"/>
              </a:buClr>
              <a:buSzPts val="2700"/>
              <a:buFont typeface="Courier New"/>
              <a:buChar char="o"/>
            </a:pPr>
            <a:r>
              <a:rPr lang="en-US" sz="3200" dirty="0">
                <a:solidFill>
                  <a:schemeClr val="bg1"/>
                </a:solidFill>
              </a:rPr>
              <a:t>Grant awards – </a:t>
            </a:r>
            <a:r>
              <a:rPr lang="en-US" sz="3200" dirty="0">
                <a:solidFill>
                  <a:schemeClr val="accent5"/>
                </a:solidFill>
              </a:rPr>
              <a:t>6 grants awarded</a:t>
            </a:r>
          </a:p>
          <a:p>
            <a:pPr marL="428625" indent="-428625" algn="l">
              <a:spcBef>
                <a:spcPts val="0"/>
              </a:spcBef>
              <a:buClr>
                <a:schemeClr val="lt1"/>
              </a:buClr>
              <a:buSzPts val="2700"/>
              <a:buFont typeface="Courier New"/>
              <a:buChar char="o"/>
            </a:pPr>
            <a:endParaRPr lang="en-US" sz="3200" dirty="0">
              <a:solidFill>
                <a:schemeClr val="accent5"/>
              </a:solidFill>
            </a:endParaRPr>
          </a:p>
          <a:p>
            <a:pPr marL="428625" indent="-428625" algn="l">
              <a:spcBef>
                <a:spcPts val="0"/>
              </a:spcBef>
              <a:buClr>
                <a:schemeClr val="lt1"/>
              </a:buClr>
              <a:buSzPts val="2700"/>
              <a:buFont typeface="Courier New"/>
              <a:buChar char="o"/>
            </a:pPr>
            <a:r>
              <a:rPr lang="en-US" sz="3200" dirty="0">
                <a:solidFill>
                  <a:schemeClr val="bg1"/>
                </a:solidFill>
              </a:rPr>
              <a:t>Business Retention / Recruitment Calls – </a:t>
            </a:r>
            <a:r>
              <a:rPr lang="en-US" sz="3200" dirty="0">
                <a:solidFill>
                  <a:schemeClr val="accent5"/>
                </a:solidFill>
              </a:rPr>
              <a:t>15 business owners/tenants</a:t>
            </a: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13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AF0F0B30-79B2-4833-A81F-B3E7AFAB2E71}"/>
              </a:ext>
            </a:extLst>
          </p:cNvPr>
          <p:cNvPicPr>
            <a:picLocks noChangeAspect="1"/>
          </p:cNvPicPr>
          <p:nvPr/>
        </p:nvPicPr>
        <p:blipFill>
          <a:blip r:embed="rId3"/>
          <a:stretch>
            <a:fillRect/>
          </a:stretch>
        </p:blipFill>
        <p:spPr>
          <a:xfrm>
            <a:off x="9404902" y="2770909"/>
            <a:ext cx="2884603" cy="1678098"/>
          </a:xfrm>
          <a:prstGeom prst="rect">
            <a:avLst/>
          </a:prstGeom>
        </p:spPr>
      </p:pic>
      <p:pic>
        <p:nvPicPr>
          <p:cNvPr id="2" name="Picture 1">
            <a:extLst>
              <a:ext uri="{FF2B5EF4-FFF2-40B4-BE49-F238E27FC236}">
                <a16:creationId xmlns:a16="http://schemas.microsoft.com/office/drawing/2014/main" id="{29C0147C-A187-9456-8949-17C3843F486D}"/>
              </a:ext>
            </a:extLst>
          </p:cNvPr>
          <p:cNvPicPr>
            <a:picLocks noChangeAspect="1"/>
          </p:cNvPicPr>
          <p:nvPr/>
        </p:nvPicPr>
        <p:blipFill>
          <a:blip r:embed="rId4"/>
          <a:stretch>
            <a:fillRect/>
          </a:stretch>
        </p:blipFill>
        <p:spPr>
          <a:xfrm>
            <a:off x="6682251" y="1569926"/>
            <a:ext cx="2200847" cy="2377646"/>
          </a:xfrm>
          <a:prstGeom prst="rect">
            <a:avLst/>
          </a:prstGeom>
        </p:spPr>
      </p:pic>
      <p:pic>
        <p:nvPicPr>
          <p:cNvPr id="3" name="Picture 2">
            <a:extLst>
              <a:ext uri="{FF2B5EF4-FFF2-40B4-BE49-F238E27FC236}">
                <a16:creationId xmlns:a16="http://schemas.microsoft.com/office/drawing/2014/main" id="{F956E4DC-ABB3-DC29-B7F8-47A1F19946D2}"/>
              </a:ext>
            </a:extLst>
          </p:cNvPr>
          <p:cNvPicPr>
            <a:picLocks noChangeAspect="1"/>
          </p:cNvPicPr>
          <p:nvPr/>
        </p:nvPicPr>
        <p:blipFill>
          <a:blip r:embed="rId5"/>
          <a:stretch>
            <a:fillRect/>
          </a:stretch>
        </p:blipFill>
        <p:spPr>
          <a:xfrm>
            <a:off x="4486593" y="5288074"/>
            <a:ext cx="6667500" cy="1047750"/>
          </a:xfrm>
          <a:prstGeom prst="rect">
            <a:avLst/>
          </a:prstGeom>
        </p:spPr>
      </p:pic>
    </p:spTree>
    <p:extLst>
      <p:ext uri="{BB962C8B-B14F-4D97-AF65-F5344CB8AC3E}">
        <p14:creationId xmlns:p14="http://schemas.microsoft.com/office/powerpoint/2010/main" val="1835993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054298"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3600" dirty="0">
                <a:solidFill>
                  <a:schemeClr val="bg1"/>
                </a:solidFill>
              </a:rPr>
              <a:t>Comstock Center </a:t>
            </a:r>
            <a:br>
              <a:rPr lang="en-US" sz="3600" dirty="0">
                <a:solidFill>
                  <a:schemeClr val="bg1"/>
                </a:solidFill>
              </a:rPr>
            </a:br>
            <a:r>
              <a:rPr lang="en-US" sz="3600" dirty="0">
                <a:solidFill>
                  <a:schemeClr val="bg1"/>
                </a:solidFill>
              </a:rPr>
              <a:t>Downtown Development Authority</a:t>
            </a:r>
            <a:endParaRPr sz="3600" dirty="0">
              <a:solidFill>
                <a:schemeClr val="bg1"/>
              </a:solidFill>
            </a:endParaRPr>
          </a:p>
        </p:txBody>
      </p:sp>
      <p:sp>
        <p:nvSpPr>
          <p:cNvPr id="101" name="Google Shape;101;p2"/>
          <p:cNvSpPr txBox="1">
            <a:spLocks noGrp="1"/>
          </p:cNvSpPr>
          <p:nvPr>
            <p:ph type="subTitle" idx="1"/>
          </p:nvPr>
        </p:nvSpPr>
        <p:spPr>
          <a:xfrm>
            <a:off x="260901" y="1426123"/>
            <a:ext cx="7885571" cy="375146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r>
              <a:rPr lang="en-US" sz="1800" dirty="0">
                <a:solidFill>
                  <a:schemeClr val="bg1"/>
                </a:solidFill>
              </a:rPr>
              <a:t>The Township established a Downtown Development Authority (DDA) in 2019. A map of the DDA boundaries is below. The DDA district allows the Township to capture taxes from other taxing jurisdictions through Tax Increment Financing and use them for improvements within the boundaries of the district to increase property values, promote economic development, eliminate causes of deterioration and improve the vitality of the area.</a:t>
            </a:r>
          </a:p>
          <a:p>
            <a:pPr marL="0" lvl="0" indent="0" algn="l" rtl="0">
              <a:lnSpc>
                <a:spcPct val="90000"/>
              </a:lnSpc>
              <a:spcBef>
                <a:spcPts val="0"/>
              </a:spcBef>
              <a:spcAft>
                <a:spcPts val="0"/>
              </a:spcAft>
              <a:buClr>
                <a:schemeClr val="lt1"/>
              </a:buClr>
              <a:buSzPts val="2700"/>
            </a:pPr>
            <a:endParaRPr lang="en-US" sz="1800" dirty="0">
              <a:solidFill>
                <a:schemeClr val="bg1"/>
              </a:solidFill>
            </a:endParaRPr>
          </a:p>
          <a:p>
            <a:pPr marL="0" lvl="0" indent="0" algn="l" rtl="0">
              <a:lnSpc>
                <a:spcPct val="90000"/>
              </a:lnSpc>
              <a:spcBef>
                <a:spcPts val="0"/>
              </a:spcBef>
              <a:spcAft>
                <a:spcPts val="0"/>
              </a:spcAft>
              <a:buClr>
                <a:schemeClr val="lt1"/>
              </a:buClr>
              <a:buSzPts val="2700"/>
            </a:pPr>
            <a:r>
              <a:rPr lang="en-US" sz="1800" dirty="0">
                <a:solidFill>
                  <a:srgbClr val="92D050"/>
                </a:solidFill>
              </a:rPr>
              <a:t>Mission Statement: The Comstock Center DDA will aim to provide a friendly and welcoming downtown which will enhance and honor our history while promoting cultural, business and recreational opportunities that attract businesses and residents.</a:t>
            </a:r>
          </a:p>
        </p:txBody>
      </p:sp>
      <p:pic>
        <p:nvPicPr>
          <p:cNvPr id="12" name="Picture 11" descr="Logo, company name&#10;&#10;Description automatically generated">
            <a:extLst>
              <a:ext uri="{FF2B5EF4-FFF2-40B4-BE49-F238E27FC236}">
                <a16:creationId xmlns:a16="http://schemas.microsoft.com/office/drawing/2014/main" id="{FE0E6623-D962-46FB-8CBB-C83C08FD3644}"/>
              </a:ext>
            </a:extLst>
          </p:cNvPr>
          <p:cNvPicPr>
            <a:picLocks noChangeAspect="1"/>
          </p:cNvPicPr>
          <p:nvPr/>
        </p:nvPicPr>
        <p:blipFill>
          <a:blip r:embed="rId3"/>
          <a:stretch>
            <a:fillRect/>
          </a:stretch>
        </p:blipFill>
        <p:spPr>
          <a:xfrm>
            <a:off x="6259397" y="5178746"/>
            <a:ext cx="2884603" cy="16780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1" y="1155"/>
            <a:ext cx="8451385"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bg1"/>
                </a:solidFill>
              </a:rPr>
              <a:t>2023 Projects – Economic Development</a:t>
            </a:r>
            <a:endParaRPr sz="4000" dirty="0">
              <a:solidFill>
                <a:schemeClr val="bg1"/>
              </a:solidFill>
            </a:endParaRPr>
          </a:p>
        </p:txBody>
      </p:sp>
      <p:sp>
        <p:nvSpPr>
          <p:cNvPr id="101" name="Google Shape;101;p2"/>
          <p:cNvSpPr txBox="1">
            <a:spLocks noGrp="1"/>
          </p:cNvSpPr>
          <p:nvPr>
            <p:ph type="subTitle" idx="1"/>
          </p:nvPr>
        </p:nvSpPr>
        <p:spPr>
          <a:xfrm>
            <a:off x="260901" y="1426123"/>
            <a:ext cx="6299289" cy="5196349"/>
          </a:xfrm>
          <a:prstGeom prst="rect">
            <a:avLst/>
          </a:prstGeom>
          <a:noFill/>
          <a:ln>
            <a:noFill/>
          </a:ln>
        </p:spPr>
        <p:txBody>
          <a:bodyPr spcFirstLastPara="1" wrap="square" lIns="91425" tIns="45700" rIns="91425" bIns="45700" anchor="t" anchorCtr="0">
            <a:normAutofit/>
          </a:bodyPr>
          <a:lstStyle/>
          <a:p>
            <a:pPr marL="428625" indent="-428625" algn="l">
              <a:spcBef>
                <a:spcPts val="0"/>
              </a:spcBef>
              <a:buClr>
                <a:schemeClr val="lt1"/>
              </a:buClr>
              <a:buSzPts val="2700"/>
              <a:buFont typeface="Courier New"/>
              <a:buChar char="o"/>
            </a:pPr>
            <a:endParaRPr lang="en-US" sz="15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13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AF0F0B30-79B2-4833-A81F-B3E7AFAB2E71}"/>
              </a:ext>
            </a:extLst>
          </p:cNvPr>
          <p:cNvPicPr>
            <a:picLocks noChangeAspect="1"/>
          </p:cNvPicPr>
          <p:nvPr/>
        </p:nvPicPr>
        <p:blipFill>
          <a:blip r:embed="rId3"/>
          <a:stretch>
            <a:fillRect/>
          </a:stretch>
        </p:blipFill>
        <p:spPr>
          <a:xfrm>
            <a:off x="9404902" y="2770909"/>
            <a:ext cx="2884603" cy="1678098"/>
          </a:xfrm>
          <a:prstGeom prst="rect">
            <a:avLst/>
          </a:prstGeom>
        </p:spPr>
      </p:pic>
      <p:pic>
        <p:nvPicPr>
          <p:cNvPr id="5" name="Picture 4">
            <a:extLst>
              <a:ext uri="{FF2B5EF4-FFF2-40B4-BE49-F238E27FC236}">
                <a16:creationId xmlns:a16="http://schemas.microsoft.com/office/drawing/2014/main" id="{C4AC9760-1102-34D4-82CD-8E6CB69E6859}"/>
              </a:ext>
            </a:extLst>
          </p:cNvPr>
          <p:cNvPicPr>
            <a:picLocks noChangeAspect="1"/>
          </p:cNvPicPr>
          <p:nvPr/>
        </p:nvPicPr>
        <p:blipFill>
          <a:blip r:embed="rId4"/>
          <a:stretch>
            <a:fillRect/>
          </a:stretch>
        </p:blipFill>
        <p:spPr>
          <a:xfrm>
            <a:off x="124514" y="1473976"/>
            <a:ext cx="5027801" cy="3770851"/>
          </a:xfrm>
          <a:prstGeom prst="rect">
            <a:avLst/>
          </a:prstGeom>
        </p:spPr>
      </p:pic>
      <p:pic>
        <p:nvPicPr>
          <p:cNvPr id="8" name="Picture 7">
            <a:extLst>
              <a:ext uri="{FF2B5EF4-FFF2-40B4-BE49-F238E27FC236}">
                <a16:creationId xmlns:a16="http://schemas.microsoft.com/office/drawing/2014/main" id="{339DA42D-9403-F4BF-B437-3C0434C69E46}"/>
              </a:ext>
            </a:extLst>
          </p:cNvPr>
          <p:cNvPicPr>
            <a:picLocks noChangeAspect="1"/>
          </p:cNvPicPr>
          <p:nvPr/>
        </p:nvPicPr>
        <p:blipFill rotWithShape="1">
          <a:blip r:embed="rId5"/>
          <a:srcRect l="-6247" t="10921" b="19918"/>
          <a:stretch/>
        </p:blipFill>
        <p:spPr>
          <a:xfrm>
            <a:off x="5152315" y="1414220"/>
            <a:ext cx="3797953" cy="1854178"/>
          </a:xfrm>
          <a:prstGeom prst="rect">
            <a:avLst/>
          </a:prstGeom>
        </p:spPr>
      </p:pic>
      <p:pic>
        <p:nvPicPr>
          <p:cNvPr id="10" name="Picture 9">
            <a:extLst>
              <a:ext uri="{FF2B5EF4-FFF2-40B4-BE49-F238E27FC236}">
                <a16:creationId xmlns:a16="http://schemas.microsoft.com/office/drawing/2014/main" id="{C818C430-E3F6-53D3-54BC-33077D3F9E07}"/>
              </a:ext>
            </a:extLst>
          </p:cNvPr>
          <p:cNvPicPr>
            <a:picLocks noChangeAspect="1"/>
          </p:cNvPicPr>
          <p:nvPr/>
        </p:nvPicPr>
        <p:blipFill rotWithShape="1">
          <a:blip r:embed="rId6"/>
          <a:srcRect l="8854" t="22097" b="5151"/>
          <a:stretch/>
        </p:blipFill>
        <p:spPr>
          <a:xfrm>
            <a:off x="3691156" y="3402552"/>
            <a:ext cx="5368954" cy="3321294"/>
          </a:xfrm>
          <a:prstGeom prst="rect">
            <a:avLst/>
          </a:prstGeom>
        </p:spPr>
      </p:pic>
    </p:spTree>
    <p:extLst>
      <p:ext uri="{BB962C8B-B14F-4D97-AF65-F5344CB8AC3E}">
        <p14:creationId xmlns:p14="http://schemas.microsoft.com/office/powerpoint/2010/main" val="2614957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1" y="1155"/>
            <a:ext cx="8451385"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bg1"/>
                </a:solidFill>
              </a:rPr>
              <a:t>2023 Projects – Economic Development</a:t>
            </a:r>
            <a:endParaRPr sz="4000" dirty="0">
              <a:solidFill>
                <a:schemeClr val="bg1"/>
              </a:solidFill>
            </a:endParaRPr>
          </a:p>
        </p:txBody>
      </p:sp>
      <p:sp>
        <p:nvSpPr>
          <p:cNvPr id="101" name="Google Shape;101;p2"/>
          <p:cNvSpPr txBox="1">
            <a:spLocks noGrp="1"/>
          </p:cNvSpPr>
          <p:nvPr>
            <p:ph type="subTitle" idx="1"/>
          </p:nvPr>
        </p:nvSpPr>
        <p:spPr>
          <a:xfrm>
            <a:off x="260901" y="1426123"/>
            <a:ext cx="6299289" cy="5196349"/>
          </a:xfrm>
          <a:prstGeom prst="rect">
            <a:avLst/>
          </a:prstGeom>
          <a:noFill/>
          <a:ln>
            <a:noFill/>
          </a:ln>
        </p:spPr>
        <p:txBody>
          <a:bodyPr spcFirstLastPara="1" wrap="square" lIns="91425" tIns="45700" rIns="91425" bIns="45700" anchor="t" anchorCtr="0">
            <a:normAutofit/>
          </a:bodyPr>
          <a:lstStyle/>
          <a:p>
            <a:pPr marL="428625" indent="-428625" algn="l">
              <a:spcBef>
                <a:spcPts val="0"/>
              </a:spcBef>
              <a:buClr>
                <a:schemeClr val="lt1"/>
              </a:buClr>
              <a:buSzPts val="2700"/>
              <a:buFont typeface="Courier New"/>
              <a:buChar char="o"/>
            </a:pPr>
            <a:endParaRPr lang="en-US" sz="1500" dirty="0">
              <a:solidFill>
                <a:schemeClr val="bg1"/>
              </a:solidFill>
            </a:endParaRPr>
          </a:p>
          <a:p>
            <a:pPr marL="428625" indent="-428625" algn="l">
              <a:spcBef>
                <a:spcPts val="0"/>
              </a:spcBef>
              <a:buClr>
                <a:schemeClr val="lt1"/>
              </a:buClr>
              <a:buSzPts val="2700"/>
              <a:buFont typeface="Courier New"/>
              <a:buChar char="o"/>
            </a:pPr>
            <a:r>
              <a:rPr lang="en-US" sz="3200" dirty="0">
                <a:solidFill>
                  <a:schemeClr val="bg1"/>
                </a:solidFill>
              </a:rPr>
              <a:t>Creation of the Comstock Center Façade Improvement Program – </a:t>
            </a:r>
            <a:r>
              <a:rPr lang="en-US" sz="3200" dirty="0">
                <a:solidFill>
                  <a:schemeClr val="accent5"/>
                </a:solidFill>
              </a:rPr>
              <a:t>reach out to 4 businesses</a:t>
            </a:r>
            <a:r>
              <a:rPr lang="en-US" sz="3200" dirty="0">
                <a:solidFill>
                  <a:schemeClr val="bg1"/>
                </a:solidFill>
              </a:rPr>
              <a:t>.</a:t>
            </a: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13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AF0F0B30-79B2-4833-A81F-B3E7AFAB2E71}"/>
              </a:ext>
            </a:extLst>
          </p:cNvPr>
          <p:cNvPicPr>
            <a:picLocks noChangeAspect="1"/>
          </p:cNvPicPr>
          <p:nvPr/>
        </p:nvPicPr>
        <p:blipFill>
          <a:blip r:embed="rId3"/>
          <a:stretch>
            <a:fillRect/>
          </a:stretch>
        </p:blipFill>
        <p:spPr>
          <a:xfrm>
            <a:off x="9404902" y="2770909"/>
            <a:ext cx="2884603" cy="1678098"/>
          </a:xfrm>
          <a:prstGeom prst="rect">
            <a:avLst/>
          </a:prstGeom>
        </p:spPr>
      </p:pic>
      <p:pic>
        <p:nvPicPr>
          <p:cNvPr id="5" name="Picture 4">
            <a:extLst>
              <a:ext uri="{FF2B5EF4-FFF2-40B4-BE49-F238E27FC236}">
                <a16:creationId xmlns:a16="http://schemas.microsoft.com/office/drawing/2014/main" id="{A4B64EE4-F713-5FB6-7979-068EC8D0952C}"/>
              </a:ext>
            </a:extLst>
          </p:cNvPr>
          <p:cNvPicPr>
            <a:picLocks noChangeAspect="1"/>
          </p:cNvPicPr>
          <p:nvPr/>
        </p:nvPicPr>
        <p:blipFill>
          <a:blip r:embed="rId4"/>
          <a:stretch>
            <a:fillRect/>
          </a:stretch>
        </p:blipFill>
        <p:spPr>
          <a:xfrm>
            <a:off x="1182848" y="3005258"/>
            <a:ext cx="7080308" cy="3469389"/>
          </a:xfrm>
          <a:prstGeom prst="rect">
            <a:avLst/>
          </a:prstGeom>
        </p:spPr>
      </p:pic>
    </p:spTree>
    <p:extLst>
      <p:ext uri="{BB962C8B-B14F-4D97-AF65-F5344CB8AC3E}">
        <p14:creationId xmlns:p14="http://schemas.microsoft.com/office/powerpoint/2010/main" val="122760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8153256"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bg1"/>
                </a:solidFill>
              </a:rPr>
              <a:t>2023 Projects – Executive Committee</a:t>
            </a:r>
            <a:endParaRPr sz="4000" dirty="0">
              <a:solidFill>
                <a:schemeClr val="bg1"/>
              </a:solidFill>
            </a:endParaRPr>
          </a:p>
        </p:txBody>
      </p:sp>
      <p:sp>
        <p:nvSpPr>
          <p:cNvPr id="101" name="Google Shape;101;p2"/>
          <p:cNvSpPr txBox="1">
            <a:spLocks noGrp="1"/>
          </p:cNvSpPr>
          <p:nvPr>
            <p:ph type="subTitle" idx="1"/>
          </p:nvPr>
        </p:nvSpPr>
        <p:spPr>
          <a:xfrm>
            <a:off x="260902" y="1164162"/>
            <a:ext cx="8622196" cy="4013427"/>
          </a:xfrm>
          <a:prstGeom prst="rect">
            <a:avLst/>
          </a:prstGeom>
          <a:noFill/>
          <a:ln>
            <a:noFill/>
          </a:ln>
        </p:spPr>
        <p:txBody>
          <a:bodyPr spcFirstLastPara="1" wrap="square" lIns="91425" tIns="45700" rIns="91425" bIns="45700" anchor="t" anchorCtr="0">
            <a:normAutofit/>
          </a:bodyPr>
          <a:lstStyle/>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3200" dirty="0">
                <a:solidFill>
                  <a:schemeClr val="bg1"/>
                </a:solidFill>
              </a:rPr>
              <a:t>Approved two new members to the Board.</a:t>
            </a:r>
          </a:p>
          <a:p>
            <a:pPr marL="0" indent="0" algn="l">
              <a:spcBef>
                <a:spcPts val="0"/>
              </a:spcBef>
              <a:buClr>
                <a:schemeClr val="lt1"/>
              </a:buClr>
              <a:buSzPts val="2700"/>
            </a:pPr>
            <a:endParaRPr lang="en-US" sz="3200" dirty="0">
              <a:solidFill>
                <a:schemeClr val="bg1"/>
              </a:solidFill>
            </a:endParaRPr>
          </a:p>
          <a:p>
            <a:pPr marL="428625" indent="-428625" algn="l">
              <a:spcBef>
                <a:spcPts val="0"/>
              </a:spcBef>
              <a:buClr>
                <a:schemeClr val="lt1"/>
              </a:buClr>
              <a:buSzPts val="2700"/>
              <a:buFont typeface="Courier New"/>
              <a:buChar char="o"/>
            </a:pPr>
            <a:r>
              <a:rPr lang="en-US" sz="3200" dirty="0">
                <a:solidFill>
                  <a:schemeClr val="bg1"/>
                </a:solidFill>
              </a:rPr>
              <a:t>Hired new Part-time DDA Director April 2023.</a:t>
            </a:r>
          </a:p>
          <a:p>
            <a:pPr marL="0" indent="0" algn="l">
              <a:spcBef>
                <a:spcPts val="0"/>
              </a:spcBef>
              <a:buClr>
                <a:schemeClr val="lt1"/>
              </a:buClr>
              <a:buSzPts val="2700"/>
            </a:pPr>
            <a:endParaRPr lang="en-US" sz="3200" dirty="0">
              <a:solidFill>
                <a:schemeClr val="bg1"/>
              </a:solidFill>
            </a:endParaRPr>
          </a:p>
          <a:p>
            <a:pPr marL="428625" indent="-428625" algn="l">
              <a:spcBef>
                <a:spcPts val="0"/>
              </a:spcBef>
              <a:buClr>
                <a:schemeClr val="lt1"/>
              </a:buClr>
              <a:buSzPts val="2700"/>
              <a:buFont typeface="Courier New"/>
              <a:buChar char="o"/>
            </a:pPr>
            <a:r>
              <a:rPr lang="en-US" sz="3200" dirty="0">
                <a:solidFill>
                  <a:schemeClr val="bg1"/>
                </a:solidFill>
              </a:rPr>
              <a:t>Amended by-laws to streamline accounting and payment process.</a:t>
            </a:r>
          </a:p>
          <a:p>
            <a:pPr marL="428625" indent="-428625" algn="l">
              <a:spcBef>
                <a:spcPts val="0"/>
              </a:spcBef>
              <a:buClr>
                <a:schemeClr val="lt1"/>
              </a:buClr>
              <a:buSzPts val="2700"/>
              <a:buFont typeface="Courier New"/>
              <a:buChar char="o"/>
            </a:pPr>
            <a:r>
              <a:rPr lang="en-US" sz="3200" dirty="0">
                <a:solidFill>
                  <a:schemeClr val="bg1"/>
                </a:solidFill>
              </a:rPr>
              <a:t>Board Members involvement in Committees </a:t>
            </a:r>
          </a:p>
          <a:p>
            <a:pPr marL="0" indent="0" algn="l">
              <a:spcBef>
                <a:spcPts val="0"/>
              </a:spcBef>
              <a:buClr>
                <a:schemeClr val="lt1"/>
              </a:buClr>
              <a:buSzPts val="2700"/>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indent="-428625" algn="l">
              <a:spcBef>
                <a:spcPts val="0"/>
              </a:spcBef>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2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1C8997F3-8189-46FC-8610-22E16E8B9DEB}"/>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2192453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1" y="1155"/>
            <a:ext cx="7859641" cy="13235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2023 Outreach / Training</a:t>
            </a:r>
            <a:endParaRPr dirty="0">
              <a:solidFill>
                <a:schemeClr val="bg1"/>
              </a:solidFill>
            </a:endParaRPr>
          </a:p>
        </p:txBody>
      </p:sp>
      <p:sp>
        <p:nvSpPr>
          <p:cNvPr id="101" name="Google Shape;101;p2"/>
          <p:cNvSpPr txBox="1">
            <a:spLocks noGrp="1"/>
          </p:cNvSpPr>
          <p:nvPr>
            <p:ph type="subTitle" idx="1"/>
          </p:nvPr>
        </p:nvSpPr>
        <p:spPr>
          <a:xfrm>
            <a:off x="260902" y="1426124"/>
            <a:ext cx="3790981" cy="4642167"/>
          </a:xfrm>
          <a:prstGeom prst="rect">
            <a:avLst/>
          </a:prstGeom>
          <a:noFill/>
          <a:ln>
            <a:noFill/>
          </a:ln>
        </p:spPr>
        <p:txBody>
          <a:bodyPr spcFirstLastPara="1" wrap="square" lIns="91425" tIns="45700" rIns="91425" bIns="45700" anchor="t" anchorCtr="0">
            <a:normAutofit fontScale="92500" lnSpcReduction="20000"/>
          </a:bodyPr>
          <a:lstStyle/>
          <a:p>
            <a:pPr marL="428625" lvl="0" indent="-428625" algn="l" rtl="0">
              <a:lnSpc>
                <a:spcPct val="90000"/>
              </a:lnSpc>
              <a:spcBef>
                <a:spcPts val="0"/>
              </a:spcBef>
              <a:spcAft>
                <a:spcPts val="0"/>
              </a:spcAft>
              <a:buClr>
                <a:schemeClr val="lt1"/>
              </a:buClr>
              <a:buSzPts val="2700"/>
              <a:buFont typeface="Courier New"/>
              <a:buChar char="o"/>
            </a:pPr>
            <a:endParaRPr lang="en-US" sz="21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3600" dirty="0">
                <a:solidFill>
                  <a:schemeClr val="bg1"/>
                </a:solidFill>
              </a:rPr>
              <a:t>A Business Assistance Newsletter and Brochure were created to inform and educate businesses and visitors about Comstock Center DDA support services. </a:t>
            </a:r>
          </a:p>
          <a:p>
            <a:pPr marL="428625" indent="-428625" algn="l">
              <a:spcBef>
                <a:spcPts val="0"/>
              </a:spcBef>
              <a:buClr>
                <a:schemeClr val="lt1"/>
              </a:buClr>
              <a:buSzPts val="2700"/>
              <a:buFont typeface="Courier New"/>
              <a:buChar char="o"/>
            </a:pPr>
            <a:endParaRPr lang="en-US" sz="3600" dirty="0">
              <a:solidFill>
                <a:schemeClr val="bg1"/>
              </a:solidFill>
            </a:endParaRPr>
          </a:p>
          <a:p>
            <a:pPr marL="428625" indent="-428625" algn="l">
              <a:spcBef>
                <a:spcPts val="0"/>
              </a:spcBef>
              <a:buClr>
                <a:schemeClr val="lt1"/>
              </a:buClr>
              <a:buSzPts val="2700"/>
              <a:buFont typeface="Courier New"/>
              <a:buChar char="o"/>
            </a:pPr>
            <a:endParaRPr lang="en-US" sz="3600" dirty="0">
              <a:solidFill>
                <a:schemeClr val="bg1"/>
              </a:solidFill>
            </a:endParaRPr>
          </a:p>
          <a:p>
            <a:pPr marL="428625" indent="-428625" algn="l">
              <a:spcBef>
                <a:spcPts val="0"/>
              </a:spcBef>
              <a:buClr>
                <a:schemeClr val="lt1"/>
              </a:buClr>
              <a:buSzPts val="2700"/>
              <a:buFont typeface="Courier New"/>
              <a:buChar char="o"/>
            </a:pPr>
            <a:endParaRPr lang="en-US" sz="3600" dirty="0">
              <a:solidFill>
                <a:schemeClr val="bg1"/>
              </a:solidFill>
            </a:endParaRPr>
          </a:p>
          <a:p>
            <a:pPr marL="0" indent="0" algn="l">
              <a:spcBef>
                <a:spcPts val="0"/>
              </a:spcBef>
              <a:buClr>
                <a:schemeClr val="lt1"/>
              </a:buClr>
              <a:buSzPts val="2700"/>
            </a:pPr>
            <a:endParaRPr lang="en-US" sz="3600" dirty="0">
              <a:solidFill>
                <a:schemeClr val="bg1"/>
              </a:solidFill>
            </a:endParaRPr>
          </a:p>
          <a:p>
            <a:pPr marL="428625" indent="-428625" algn="l">
              <a:spcBef>
                <a:spcPts val="0"/>
              </a:spcBef>
              <a:buClr>
                <a:schemeClr val="lt1"/>
              </a:buClr>
              <a:buSzPts val="2700"/>
              <a:buFont typeface="Courier New"/>
              <a:buChar char="o"/>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2400"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BCEEB355-61A2-47FD-9507-A1B65EC455F3}"/>
              </a:ext>
            </a:extLst>
          </p:cNvPr>
          <p:cNvPicPr>
            <a:picLocks noChangeAspect="1"/>
          </p:cNvPicPr>
          <p:nvPr/>
        </p:nvPicPr>
        <p:blipFill>
          <a:blip r:embed="rId3"/>
          <a:stretch>
            <a:fillRect/>
          </a:stretch>
        </p:blipFill>
        <p:spPr>
          <a:xfrm>
            <a:off x="9404903" y="3155982"/>
            <a:ext cx="2884603" cy="1678098"/>
          </a:xfrm>
          <a:prstGeom prst="rect">
            <a:avLst/>
          </a:prstGeom>
        </p:spPr>
      </p:pic>
      <p:pic>
        <p:nvPicPr>
          <p:cNvPr id="4" name="Picture 3">
            <a:extLst>
              <a:ext uri="{FF2B5EF4-FFF2-40B4-BE49-F238E27FC236}">
                <a16:creationId xmlns:a16="http://schemas.microsoft.com/office/drawing/2014/main" id="{55AADB9B-5AE1-E148-F10A-814F172BC92C}"/>
              </a:ext>
            </a:extLst>
          </p:cNvPr>
          <p:cNvPicPr>
            <a:picLocks noChangeAspect="1"/>
          </p:cNvPicPr>
          <p:nvPr/>
        </p:nvPicPr>
        <p:blipFill>
          <a:blip r:embed="rId4"/>
          <a:stretch>
            <a:fillRect/>
          </a:stretch>
        </p:blipFill>
        <p:spPr>
          <a:xfrm>
            <a:off x="4439962" y="1324749"/>
            <a:ext cx="4192309" cy="5431876"/>
          </a:xfrm>
          <a:prstGeom prst="rect">
            <a:avLst/>
          </a:prstGeom>
        </p:spPr>
      </p:pic>
    </p:spTree>
    <p:extLst>
      <p:ext uri="{BB962C8B-B14F-4D97-AF65-F5344CB8AC3E}">
        <p14:creationId xmlns:p14="http://schemas.microsoft.com/office/powerpoint/2010/main" val="907414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054298"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bg1"/>
                </a:solidFill>
              </a:rPr>
              <a:t>2023 Outreach / Training</a:t>
            </a:r>
            <a:endParaRPr sz="4000" dirty="0">
              <a:solidFill>
                <a:schemeClr val="bg1"/>
              </a:solidFill>
            </a:endParaRPr>
          </a:p>
        </p:txBody>
      </p:sp>
      <p:sp>
        <p:nvSpPr>
          <p:cNvPr id="101" name="Google Shape;101;p2"/>
          <p:cNvSpPr txBox="1">
            <a:spLocks noGrp="1"/>
          </p:cNvSpPr>
          <p:nvPr>
            <p:ph type="subTitle" idx="1"/>
          </p:nvPr>
        </p:nvSpPr>
        <p:spPr>
          <a:xfrm>
            <a:off x="260903" y="1426124"/>
            <a:ext cx="8732372" cy="3966008"/>
          </a:xfrm>
          <a:prstGeom prst="rect">
            <a:avLst/>
          </a:prstGeom>
          <a:noFill/>
          <a:ln>
            <a:noFill/>
          </a:ln>
        </p:spPr>
        <p:txBody>
          <a:bodyPr spcFirstLastPara="1" wrap="square" lIns="91425" tIns="45700" rIns="91425" bIns="45700" anchor="t" anchorCtr="0">
            <a:normAutofit fontScale="85000" lnSpcReduction="20000"/>
          </a:bodyPr>
          <a:lstStyle/>
          <a:p>
            <a:pPr marL="428625" lvl="0" indent="-428625" algn="l" rtl="0">
              <a:lnSpc>
                <a:spcPct val="90000"/>
              </a:lnSpc>
              <a:spcBef>
                <a:spcPts val="0"/>
              </a:spcBef>
              <a:spcAft>
                <a:spcPts val="0"/>
              </a:spcAft>
              <a:buClr>
                <a:schemeClr val="lt1"/>
              </a:buClr>
              <a:buSzPts val="2700"/>
              <a:buFont typeface="Courier New"/>
              <a:buChar char="o"/>
            </a:pPr>
            <a:endParaRPr lang="en-US" sz="2100" dirty="0">
              <a:solidFill>
                <a:schemeClr val="bg1"/>
              </a:solidFill>
            </a:endParaRPr>
          </a:p>
          <a:p>
            <a:pPr marL="0" lvl="0" indent="0" algn="l" rtl="0">
              <a:lnSpc>
                <a:spcPct val="90000"/>
              </a:lnSpc>
              <a:spcBef>
                <a:spcPts val="0"/>
              </a:spcBef>
              <a:spcAft>
                <a:spcPts val="0"/>
              </a:spcAft>
              <a:buClr>
                <a:schemeClr val="lt1"/>
              </a:buClr>
              <a:buSzPts val="2700"/>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3600" dirty="0">
                <a:solidFill>
                  <a:schemeClr val="bg1"/>
                </a:solidFill>
              </a:rPr>
              <a:t>DDA Director attended two Michigan Downtown Association conferences.</a:t>
            </a:r>
          </a:p>
          <a:p>
            <a:pPr marL="428625" lvl="0" indent="-428625" algn="l" rtl="0">
              <a:lnSpc>
                <a:spcPct val="90000"/>
              </a:lnSpc>
              <a:spcBef>
                <a:spcPts val="0"/>
              </a:spcBef>
              <a:spcAft>
                <a:spcPts val="0"/>
              </a:spcAft>
              <a:buClr>
                <a:schemeClr val="lt1"/>
              </a:buClr>
              <a:buSzPts val="2700"/>
              <a:buFont typeface="Courier New"/>
              <a:buChar char="o"/>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3600" dirty="0">
                <a:solidFill>
                  <a:schemeClr val="bg1"/>
                </a:solidFill>
              </a:rPr>
              <a:t>Held a variety of Committee meetings at local businesses </a:t>
            </a:r>
          </a:p>
          <a:p>
            <a:pPr marL="428625" lvl="0" indent="-428625" algn="l" rtl="0">
              <a:lnSpc>
                <a:spcPct val="90000"/>
              </a:lnSpc>
              <a:spcBef>
                <a:spcPts val="0"/>
              </a:spcBef>
              <a:spcAft>
                <a:spcPts val="0"/>
              </a:spcAft>
              <a:buClr>
                <a:schemeClr val="lt1"/>
              </a:buClr>
              <a:buSzPts val="2700"/>
              <a:buFont typeface="Courier New"/>
              <a:buChar char="o"/>
            </a:pPr>
            <a:endParaRPr lang="en-US" sz="3600" dirty="0">
              <a:solidFill>
                <a:schemeClr val="bg1"/>
              </a:solidFill>
            </a:endParaRPr>
          </a:p>
          <a:p>
            <a:pPr marL="428625" indent="-428625" algn="l">
              <a:spcBef>
                <a:spcPts val="0"/>
              </a:spcBef>
              <a:buClr>
                <a:schemeClr val="lt1"/>
              </a:buClr>
              <a:buSzPts val="2700"/>
              <a:buFont typeface="Courier New"/>
              <a:buChar char="o"/>
            </a:pPr>
            <a:r>
              <a:rPr lang="en-US" sz="3600" dirty="0">
                <a:solidFill>
                  <a:schemeClr val="bg1"/>
                </a:solidFill>
              </a:rPr>
              <a:t>Weekly site visits to Retailers.</a:t>
            </a:r>
          </a:p>
          <a:p>
            <a:pPr marL="428625" lvl="0" indent="-428625" algn="l" rtl="0">
              <a:lnSpc>
                <a:spcPct val="90000"/>
              </a:lnSpc>
              <a:spcBef>
                <a:spcPts val="0"/>
              </a:spcBef>
              <a:spcAft>
                <a:spcPts val="0"/>
              </a:spcAft>
              <a:buClr>
                <a:schemeClr val="lt1"/>
              </a:buClr>
              <a:buSzPts val="2700"/>
              <a:buFont typeface="Courier New"/>
              <a:buChar char="o"/>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3600" dirty="0">
                <a:solidFill>
                  <a:schemeClr val="bg1"/>
                </a:solidFill>
              </a:rPr>
              <a:t>Building relationships with contractors / consultants.</a:t>
            </a:r>
          </a:p>
          <a:p>
            <a:pPr marL="428625" indent="-428625" algn="l">
              <a:spcBef>
                <a:spcPts val="0"/>
              </a:spcBef>
              <a:buClr>
                <a:schemeClr val="lt1"/>
              </a:buClr>
              <a:buSzPts val="2700"/>
              <a:buFont typeface="Courier New"/>
              <a:buChar char="o"/>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2400"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BCEEB355-61A2-47FD-9507-A1B65EC455F3}"/>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3185460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dirty="0">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8651986"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Grants</a:t>
            </a:r>
            <a:endParaRPr dirty="0">
              <a:solidFill>
                <a:schemeClr val="bg1"/>
              </a:solidFill>
            </a:endParaRPr>
          </a:p>
        </p:txBody>
      </p:sp>
      <p:pic>
        <p:nvPicPr>
          <p:cNvPr id="13" name="Picture 12" descr="Logo, company name&#10;&#10;Description automatically generated">
            <a:extLst>
              <a:ext uri="{FF2B5EF4-FFF2-40B4-BE49-F238E27FC236}">
                <a16:creationId xmlns:a16="http://schemas.microsoft.com/office/drawing/2014/main" id="{701A1BE3-89A7-4091-9F1D-4D8C5BC5F6AC}"/>
              </a:ext>
            </a:extLst>
          </p:cNvPr>
          <p:cNvPicPr>
            <a:picLocks noChangeAspect="1"/>
          </p:cNvPicPr>
          <p:nvPr/>
        </p:nvPicPr>
        <p:blipFill>
          <a:blip r:embed="rId3"/>
          <a:stretch>
            <a:fillRect/>
          </a:stretch>
        </p:blipFill>
        <p:spPr>
          <a:xfrm>
            <a:off x="5786423" y="4903596"/>
            <a:ext cx="3357578" cy="1953248"/>
          </a:xfrm>
          <a:prstGeom prst="rect">
            <a:avLst/>
          </a:prstGeom>
        </p:spPr>
      </p:pic>
      <p:sp>
        <p:nvSpPr>
          <p:cNvPr id="9" name="Google Shape;99;p2">
            <a:extLst>
              <a:ext uri="{FF2B5EF4-FFF2-40B4-BE49-F238E27FC236}">
                <a16:creationId xmlns:a16="http://schemas.microsoft.com/office/drawing/2014/main" id="{C4E4B7D6-3534-4457-A160-C4B51CAC5BD1}"/>
              </a:ext>
            </a:extLst>
          </p:cNvPr>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dirty="0">
              <a:solidFill>
                <a:schemeClr val="lt1"/>
              </a:solidFill>
              <a:highlight>
                <a:srgbClr val="FF0000"/>
              </a:highlight>
              <a:latin typeface="Calibri"/>
              <a:ea typeface="Calibri"/>
              <a:cs typeface="Calibri"/>
              <a:sym typeface="Calibri"/>
            </a:endParaRPr>
          </a:p>
        </p:txBody>
      </p:sp>
      <p:sp>
        <p:nvSpPr>
          <p:cNvPr id="11" name="Google Shape;101;p2">
            <a:extLst>
              <a:ext uri="{FF2B5EF4-FFF2-40B4-BE49-F238E27FC236}">
                <a16:creationId xmlns:a16="http://schemas.microsoft.com/office/drawing/2014/main" id="{0BFDE3BA-17F2-4A29-9AF4-BF1233DE6AE8}"/>
              </a:ext>
            </a:extLst>
          </p:cNvPr>
          <p:cNvSpPr txBox="1">
            <a:spLocks noGrp="1"/>
          </p:cNvSpPr>
          <p:nvPr>
            <p:ph type="subTitle" idx="1"/>
          </p:nvPr>
        </p:nvSpPr>
        <p:spPr>
          <a:xfrm>
            <a:off x="141402" y="1520391"/>
            <a:ext cx="8651986" cy="4132264"/>
          </a:xfrm>
          <a:prstGeom prst="rect">
            <a:avLst/>
          </a:prstGeom>
          <a:noFill/>
          <a:ln>
            <a:noFill/>
          </a:ln>
        </p:spPr>
        <p:txBody>
          <a:bodyPr spcFirstLastPara="1" wrap="square" lIns="91425" tIns="45700" rIns="91425" bIns="45700" anchor="t" anchorCtr="0">
            <a:normAutofit fontScale="92500" lnSpcReduction="20000"/>
          </a:bodyPr>
          <a:lstStyle/>
          <a:p>
            <a:pPr marL="428625" lvl="0" indent="-428625" algn="l" rtl="0">
              <a:lnSpc>
                <a:spcPct val="90000"/>
              </a:lnSpc>
              <a:spcBef>
                <a:spcPts val="0"/>
              </a:spcBef>
              <a:spcAft>
                <a:spcPts val="0"/>
              </a:spcAft>
              <a:buClr>
                <a:schemeClr val="lt1"/>
              </a:buClr>
              <a:buSzPts val="2700"/>
              <a:buFont typeface="Courier New"/>
              <a:buChar char="o"/>
            </a:pPr>
            <a:r>
              <a:rPr lang="en-US" sz="2800" dirty="0">
                <a:solidFill>
                  <a:schemeClr val="bg1"/>
                </a:solidFill>
              </a:rPr>
              <a:t>$32,000 grant from the Kalamazoo County BRA for the environmental site assessments at the corner of King Hwy. and River St.</a:t>
            </a:r>
          </a:p>
          <a:p>
            <a:pPr marL="0" lvl="0" indent="0" algn="l" rtl="0">
              <a:lnSpc>
                <a:spcPct val="90000"/>
              </a:lnSpc>
              <a:spcBef>
                <a:spcPts val="0"/>
              </a:spcBef>
              <a:spcAft>
                <a:spcPts val="0"/>
              </a:spcAft>
              <a:buClr>
                <a:schemeClr val="lt1"/>
              </a:buClr>
              <a:buSzPts val="2700"/>
            </a:pPr>
            <a:endParaRPr lang="en-US" sz="2800" dirty="0">
              <a:solidFill>
                <a:schemeClr val="bg1"/>
              </a:solidFill>
            </a:endParaRPr>
          </a:p>
          <a:p>
            <a:pPr marL="428625" indent="-428625" algn="l">
              <a:spcBef>
                <a:spcPts val="0"/>
              </a:spcBef>
              <a:buClr>
                <a:schemeClr val="lt1"/>
              </a:buClr>
              <a:buSzPts val="2700"/>
              <a:buFont typeface="Courier New"/>
              <a:buChar char="o"/>
            </a:pPr>
            <a:r>
              <a:rPr lang="en-US" sz="2800" dirty="0">
                <a:solidFill>
                  <a:schemeClr val="bg1"/>
                </a:solidFill>
              </a:rPr>
              <a:t>$35,000 application submitted to MEDC / Redevelopment Ready Certification Program for Predevelopment Studies.</a:t>
            </a:r>
          </a:p>
          <a:p>
            <a:pPr marL="428625" indent="-428625" algn="l">
              <a:spcBef>
                <a:spcPts val="0"/>
              </a:spcBef>
              <a:buClr>
                <a:schemeClr val="lt1"/>
              </a:buClr>
              <a:buSzPts val="2700"/>
              <a:buFont typeface="Courier New"/>
              <a:buChar char="o"/>
            </a:pPr>
            <a:endParaRPr lang="en-US" sz="28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2800" dirty="0">
                <a:solidFill>
                  <a:schemeClr val="bg1"/>
                </a:solidFill>
              </a:rPr>
              <a:t>For </a:t>
            </a:r>
            <a:r>
              <a:rPr lang="en-US" sz="2800" i="1" dirty="0">
                <a:solidFill>
                  <a:srgbClr val="00B0F0"/>
                </a:solidFill>
              </a:rPr>
              <a:t>Beautify Comstock Center</a:t>
            </a:r>
            <a:r>
              <a:rPr lang="en-US" sz="2800" dirty="0">
                <a:solidFill>
                  <a:srgbClr val="00B0F0"/>
                </a:solidFill>
              </a:rPr>
              <a:t> </a:t>
            </a:r>
            <a:r>
              <a:rPr lang="en-US" sz="2800" dirty="0">
                <a:solidFill>
                  <a:schemeClr val="bg1"/>
                </a:solidFill>
              </a:rPr>
              <a:t>initiative:</a:t>
            </a:r>
          </a:p>
          <a:p>
            <a:pPr marL="457200" lvl="1" indent="0" algn="l">
              <a:spcBef>
                <a:spcPts val="0"/>
              </a:spcBef>
              <a:buClr>
                <a:schemeClr val="lt1"/>
              </a:buClr>
              <a:buSzPts val="2700"/>
            </a:pPr>
            <a:endParaRPr lang="en-US" sz="2800" dirty="0">
              <a:solidFill>
                <a:schemeClr val="bg1"/>
              </a:solidFill>
            </a:endParaRPr>
          </a:p>
          <a:p>
            <a:pPr marL="885825" lvl="1" indent="-428625" algn="l">
              <a:spcBef>
                <a:spcPts val="0"/>
              </a:spcBef>
              <a:buClr>
                <a:schemeClr val="lt1"/>
              </a:buClr>
              <a:buSzPts val="2700"/>
              <a:buFont typeface="Courier New"/>
              <a:buChar char="o"/>
            </a:pPr>
            <a:r>
              <a:rPr lang="en-US" sz="2800" dirty="0">
                <a:solidFill>
                  <a:schemeClr val="bg1"/>
                </a:solidFill>
              </a:rPr>
              <a:t>$2,500 from Consumers Energy Foundation</a:t>
            </a:r>
          </a:p>
          <a:p>
            <a:pPr marL="885825" lvl="1" indent="-428625" algn="l">
              <a:spcBef>
                <a:spcPts val="0"/>
              </a:spcBef>
              <a:buClr>
                <a:schemeClr val="lt1"/>
              </a:buClr>
              <a:buSzPts val="2700"/>
              <a:buFont typeface="Courier New"/>
              <a:buChar char="o"/>
            </a:pPr>
            <a:endParaRPr lang="en-US" sz="2800" dirty="0">
              <a:solidFill>
                <a:schemeClr val="bg1"/>
              </a:solidFill>
            </a:endParaRPr>
          </a:p>
          <a:p>
            <a:pPr marL="885825" lvl="1" indent="-428625" algn="l">
              <a:spcBef>
                <a:spcPts val="0"/>
              </a:spcBef>
              <a:buClr>
                <a:schemeClr val="lt1"/>
              </a:buClr>
              <a:buSzPts val="2700"/>
              <a:buFont typeface="Courier New"/>
              <a:buChar char="o"/>
            </a:pPr>
            <a:r>
              <a:rPr lang="en-US" sz="2800" dirty="0">
                <a:solidFill>
                  <a:schemeClr val="bg1"/>
                </a:solidFill>
              </a:rPr>
              <a:t>$10,000 from ITC Foundation a</a:t>
            </a:r>
          </a:p>
          <a:p>
            <a:pPr marL="457200" lvl="1" indent="0" algn="l">
              <a:spcBef>
                <a:spcPts val="0"/>
              </a:spcBef>
              <a:buClr>
                <a:schemeClr val="lt1"/>
              </a:buClr>
              <a:buSzPts val="2700"/>
            </a:pPr>
            <a:r>
              <a:rPr lang="en-US" sz="2800" dirty="0">
                <a:solidFill>
                  <a:schemeClr val="bg1"/>
                </a:solidFill>
              </a:rPr>
              <a:t>	two-year program award.</a:t>
            </a:r>
          </a:p>
          <a:p>
            <a:pPr marL="428625" lvl="0" indent="-428625" algn="l" rtl="0">
              <a:lnSpc>
                <a:spcPct val="90000"/>
              </a:lnSpc>
              <a:spcBef>
                <a:spcPts val="0"/>
              </a:spcBef>
              <a:spcAft>
                <a:spcPts val="0"/>
              </a:spcAft>
              <a:buClr>
                <a:schemeClr val="lt1"/>
              </a:buClr>
              <a:buSzPts val="2700"/>
              <a:buFont typeface="Courier New"/>
              <a:buChar char="o"/>
            </a:pPr>
            <a:endParaRPr lang="en-US" sz="40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4000" b="1" i="1" dirty="0">
              <a:solidFill>
                <a:schemeClr val="accent4">
                  <a:lumMod val="60000"/>
                  <a:lumOff val="40000"/>
                </a:schemeClr>
              </a:solidFill>
            </a:endParaRPr>
          </a:p>
        </p:txBody>
      </p:sp>
      <p:pic>
        <p:nvPicPr>
          <p:cNvPr id="8" name="Picture 7" descr="Logo, company name&#10;&#10;Description automatically generated">
            <a:extLst>
              <a:ext uri="{FF2B5EF4-FFF2-40B4-BE49-F238E27FC236}">
                <a16:creationId xmlns:a16="http://schemas.microsoft.com/office/drawing/2014/main" id="{DBBAD36C-F249-4BE4-8930-C5E7BB8E4657}"/>
              </a:ext>
            </a:extLst>
          </p:cNvPr>
          <p:cNvPicPr>
            <a:picLocks noChangeAspect="1"/>
          </p:cNvPicPr>
          <p:nvPr/>
        </p:nvPicPr>
        <p:blipFill>
          <a:blip r:embed="rId3"/>
          <a:stretch>
            <a:fillRect/>
          </a:stretch>
        </p:blipFill>
        <p:spPr>
          <a:xfrm>
            <a:off x="6259397" y="5179902"/>
            <a:ext cx="2884603" cy="1678098"/>
          </a:xfrm>
          <a:prstGeom prst="rect">
            <a:avLst/>
          </a:prstGeom>
        </p:spPr>
      </p:pic>
    </p:spTree>
    <p:extLst>
      <p:ext uri="{BB962C8B-B14F-4D97-AF65-F5344CB8AC3E}">
        <p14:creationId xmlns:p14="http://schemas.microsoft.com/office/powerpoint/2010/main" val="3585653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8651986"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Donations</a:t>
            </a:r>
            <a:endParaRPr dirty="0">
              <a:solidFill>
                <a:schemeClr val="bg1"/>
              </a:solidFill>
            </a:endParaRPr>
          </a:p>
        </p:txBody>
      </p:sp>
      <p:pic>
        <p:nvPicPr>
          <p:cNvPr id="13" name="Picture 12" descr="Logo, company name&#10;&#10;Description automatically generated">
            <a:extLst>
              <a:ext uri="{FF2B5EF4-FFF2-40B4-BE49-F238E27FC236}">
                <a16:creationId xmlns:a16="http://schemas.microsoft.com/office/drawing/2014/main" id="{701A1BE3-89A7-4091-9F1D-4D8C5BC5F6AC}"/>
              </a:ext>
            </a:extLst>
          </p:cNvPr>
          <p:cNvPicPr>
            <a:picLocks noChangeAspect="1"/>
          </p:cNvPicPr>
          <p:nvPr/>
        </p:nvPicPr>
        <p:blipFill>
          <a:blip r:embed="rId3"/>
          <a:stretch>
            <a:fillRect/>
          </a:stretch>
        </p:blipFill>
        <p:spPr>
          <a:xfrm>
            <a:off x="5786423" y="4903596"/>
            <a:ext cx="3357578" cy="1953248"/>
          </a:xfrm>
          <a:prstGeom prst="rect">
            <a:avLst/>
          </a:prstGeom>
        </p:spPr>
      </p:pic>
      <p:sp>
        <p:nvSpPr>
          <p:cNvPr id="9" name="Google Shape;99;p2">
            <a:extLst>
              <a:ext uri="{FF2B5EF4-FFF2-40B4-BE49-F238E27FC236}">
                <a16:creationId xmlns:a16="http://schemas.microsoft.com/office/drawing/2014/main" id="{C4E4B7D6-3534-4457-A160-C4B51CAC5BD1}"/>
              </a:ext>
            </a:extLst>
          </p:cNvPr>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1" name="Google Shape;101;p2">
            <a:extLst>
              <a:ext uri="{FF2B5EF4-FFF2-40B4-BE49-F238E27FC236}">
                <a16:creationId xmlns:a16="http://schemas.microsoft.com/office/drawing/2014/main" id="{0BFDE3BA-17F2-4A29-9AF4-BF1233DE6AE8}"/>
              </a:ext>
            </a:extLst>
          </p:cNvPr>
          <p:cNvSpPr txBox="1">
            <a:spLocks noGrp="1"/>
          </p:cNvSpPr>
          <p:nvPr>
            <p:ph type="subTitle" idx="1"/>
          </p:nvPr>
        </p:nvSpPr>
        <p:spPr>
          <a:xfrm>
            <a:off x="452485" y="1497362"/>
            <a:ext cx="7918517" cy="3406234"/>
          </a:xfrm>
          <a:prstGeom prst="rect">
            <a:avLst/>
          </a:prstGeom>
          <a:noFill/>
          <a:ln>
            <a:noFill/>
          </a:ln>
        </p:spPr>
        <p:txBody>
          <a:bodyPr spcFirstLastPara="1" wrap="square" lIns="91425" tIns="45700" rIns="91425" bIns="45700" anchor="t" anchorCtr="0">
            <a:normAutofit fontScale="70000" lnSpcReduction="20000"/>
          </a:bodyPr>
          <a:lstStyle/>
          <a:p>
            <a:pPr marL="428625" lvl="0" indent="-428625" algn="l" rtl="0">
              <a:lnSpc>
                <a:spcPct val="90000"/>
              </a:lnSpc>
              <a:spcBef>
                <a:spcPts val="0"/>
              </a:spcBef>
              <a:spcAft>
                <a:spcPts val="0"/>
              </a:spcAft>
              <a:buClr>
                <a:schemeClr val="lt1"/>
              </a:buClr>
              <a:buSzPts val="2700"/>
              <a:buFont typeface="Courier New"/>
              <a:buChar char="o"/>
            </a:pPr>
            <a:r>
              <a:rPr lang="en-US" sz="4000" dirty="0">
                <a:solidFill>
                  <a:schemeClr val="bg1"/>
                </a:solidFill>
              </a:rPr>
              <a:t>Support and donations from the local Greenhouses (Wenke, River St. </a:t>
            </a:r>
            <a:r>
              <a:rPr lang="en-US" sz="4000" dirty="0" err="1">
                <a:solidFill>
                  <a:schemeClr val="bg1"/>
                </a:solidFill>
              </a:rPr>
              <a:t>Flowerland</a:t>
            </a:r>
            <a:r>
              <a:rPr lang="en-US" sz="4000" dirty="0">
                <a:solidFill>
                  <a:schemeClr val="bg1"/>
                </a:solidFill>
              </a:rPr>
              <a:t> and </a:t>
            </a:r>
            <a:r>
              <a:rPr lang="en-US" sz="4000" dirty="0" err="1">
                <a:solidFill>
                  <a:schemeClr val="bg1"/>
                </a:solidFill>
              </a:rPr>
              <a:t>Sportel</a:t>
            </a:r>
            <a:r>
              <a:rPr lang="en-US" sz="4000" dirty="0">
                <a:solidFill>
                  <a:schemeClr val="bg1"/>
                </a:solidFill>
              </a:rPr>
              <a:t>) </a:t>
            </a:r>
            <a:r>
              <a:rPr lang="en-US" sz="4000" i="1" dirty="0">
                <a:solidFill>
                  <a:srgbClr val="00B0F0"/>
                </a:solidFill>
              </a:rPr>
              <a:t>Beautify Comstock Center</a:t>
            </a:r>
            <a:r>
              <a:rPr lang="en-US" sz="4000" dirty="0">
                <a:solidFill>
                  <a:schemeClr val="bg1"/>
                </a:solidFill>
              </a:rPr>
              <a:t> initiative.</a:t>
            </a:r>
          </a:p>
          <a:p>
            <a:pPr marL="428625" lvl="0" indent="-428625" algn="l" rtl="0">
              <a:lnSpc>
                <a:spcPct val="90000"/>
              </a:lnSpc>
              <a:spcBef>
                <a:spcPts val="0"/>
              </a:spcBef>
              <a:spcAft>
                <a:spcPts val="0"/>
              </a:spcAft>
              <a:buClr>
                <a:schemeClr val="lt1"/>
              </a:buClr>
              <a:buSzPts val="2700"/>
              <a:buFont typeface="Courier New"/>
              <a:buChar char="o"/>
            </a:pPr>
            <a:endParaRPr lang="en-US" sz="4000" dirty="0">
              <a:solidFill>
                <a:schemeClr val="bg1"/>
              </a:solidFill>
            </a:endParaRPr>
          </a:p>
          <a:p>
            <a:pPr marL="428625" indent="-428625" algn="l">
              <a:spcBef>
                <a:spcPts val="0"/>
              </a:spcBef>
              <a:buClr>
                <a:schemeClr val="lt1"/>
              </a:buClr>
              <a:buSzPts val="2700"/>
              <a:buFont typeface="Courier New"/>
              <a:buChar char="o"/>
            </a:pPr>
            <a:r>
              <a:rPr lang="en-US" sz="4000" dirty="0">
                <a:solidFill>
                  <a:schemeClr val="bg1"/>
                </a:solidFill>
              </a:rPr>
              <a:t>Two Comstock Center businesses donated dollars for National Night Out and Fall Fest events. </a:t>
            </a:r>
          </a:p>
          <a:p>
            <a:pPr marL="428625" indent="-428625" algn="l">
              <a:spcBef>
                <a:spcPts val="0"/>
              </a:spcBef>
              <a:buClr>
                <a:schemeClr val="lt1"/>
              </a:buClr>
              <a:buSzPts val="2700"/>
              <a:buFont typeface="Courier New"/>
              <a:buChar char="o"/>
            </a:pPr>
            <a:endParaRPr lang="en-US" sz="4000" dirty="0">
              <a:solidFill>
                <a:schemeClr val="bg1"/>
              </a:solidFill>
            </a:endParaRPr>
          </a:p>
          <a:p>
            <a:pPr marL="428625" indent="-428625" algn="l">
              <a:spcBef>
                <a:spcPts val="0"/>
              </a:spcBef>
              <a:buClr>
                <a:schemeClr val="lt1"/>
              </a:buClr>
              <a:buSzPts val="2700"/>
              <a:buFont typeface="Courier New"/>
              <a:buChar char="o"/>
            </a:pPr>
            <a:r>
              <a:rPr lang="en-US" sz="4000" dirty="0">
                <a:solidFill>
                  <a:schemeClr val="bg1"/>
                </a:solidFill>
              </a:rPr>
              <a:t>Held First Comstock Clean-up Day in May 2023. </a:t>
            </a:r>
          </a:p>
          <a:p>
            <a:pPr marL="428625" indent="-428625" algn="l">
              <a:spcBef>
                <a:spcPts val="0"/>
              </a:spcBef>
              <a:buClr>
                <a:schemeClr val="lt1"/>
              </a:buClr>
              <a:buSzPts val="2700"/>
              <a:buFont typeface="Courier New"/>
              <a:buChar char="o"/>
            </a:pPr>
            <a:endParaRPr lang="en-US" sz="40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40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endParaRPr lang="en-US" sz="4000" b="1" i="1" dirty="0">
              <a:solidFill>
                <a:schemeClr val="accent4">
                  <a:lumMod val="60000"/>
                  <a:lumOff val="40000"/>
                </a:schemeClr>
              </a:solidFill>
            </a:endParaRPr>
          </a:p>
        </p:txBody>
      </p:sp>
      <p:pic>
        <p:nvPicPr>
          <p:cNvPr id="8" name="Picture 7" descr="Logo, company name&#10;&#10;Description automatically generated">
            <a:extLst>
              <a:ext uri="{FF2B5EF4-FFF2-40B4-BE49-F238E27FC236}">
                <a16:creationId xmlns:a16="http://schemas.microsoft.com/office/drawing/2014/main" id="{876106D4-1480-46B4-BA56-B4A4CF82B2C2}"/>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4187594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8651986"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Awards</a:t>
            </a:r>
            <a:endParaRPr dirty="0">
              <a:solidFill>
                <a:schemeClr val="bg1"/>
              </a:solidFill>
            </a:endParaRPr>
          </a:p>
        </p:txBody>
      </p:sp>
      <p:sp>
        <p:nvSpPr>
          <p:cNvPr id="101" name="Google Shape;101;p2"/>
          <p:cNvSpPr txBox="1">
            <a:spLocks noGrp="1"/>
          </p:cNvSpPr>
          <p:nvPr>
            <p:ph type="subTitle" idx="1"/>
          </p:nvPr>
        </p:nvSpPr>
        <p:spPr>
          <a:xfrm>
            <a:off x="260902" y="1426124"/>
            <a:ext cx="8179713" cy="2804231"/>
          </a:xfrm>
          <a:prstGeom prst="rect">
            <a:avLst/>
          </a:prstGeom>
          <a:noFill/>
          <a:ln>
            <a:noFill/>
          </a:ln>
        </p:spPr>
        <p:txBody>
          <a:bodyPr spcFirstLastPara="1" wrap="square" lIns="91425" tIns="45700" rIns="91425" bIns="45700" anchor="t" anchorCtr="0">
            <a:normAutofit/>
          </a:bodyPr>
          <a:lstStyle/>
          <a:p>
            <a:pPr marL="428625" lvl="0" indent="-428625" algn="just" rtl="0">
              <a:lnSpc>
                <a:spcPct val="90000"/>
              </a:lnSpc>
              <a:spcBef>
                <a:spcPts val="0"/>
              </a:spcBef>
              <a:spcAft>
                <a:spcPts val="0"/>
              </a:spcAft>
              <a:buClr>
                <a:schemeClr val="lt1"/>
              </a:buClr>
              <a:buSzPts val="2700"/>
              <a:buFont typeface="Courier New"/>
              <a:buChar char="o"/>
            </a:pPr>
            <a:endParaRPr lang="en-US" sz="3300" dirty="0">
              <a:solidFill>
                <a:schemeClr val="bg1"/>
              </a:solidFill>
            </a:endParaRP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bg1"/>
                </a:solidFill>
              </a:rPr>
              <a:t>Received the 2021 Planning Excellence Award from the Michigan Association of Planning for the </a:t>
            </a:r>
            <a:r>
              <a:rPr lang="en-US" sz="3300" b="1" i="1" dirty="0">
                <a:solidFill>
                  <a:schemeClr val="accent1">
                    <a:lumMod val="60000"/>
                    <a:lumOff val="40000"/>
                  </a:schemeClr>
                </a:solidFill>
              </a:rPr>
              <a:t>Comstock Center Place Plan for Prosperity and Redevelopment. </a:t>
            </a:r>
          </a:p>
        </p:txBody>
      </p:sp>
      <p:pic>
        <p:nvPicPr>
          <p:cNvPr id="7" name="Picture 6" descr="Logo, company name&#10;&#10;Description automatically generated">
            <a:extLst>
              <a:ext uri="{FF2B5EF4-FFF2-40B4-BE49-F238E27FC236}">
                <a16:creationId xmlns:a16="http://schemas.microsoft.com/office/drawing/2014/main" id="{51871D34-F20F-4B2F-93C7-639D51503B1B}"/>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958518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8651986"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Learn More about DDAs</a:t>
            </a:r>
            <a:endParaRPr dirty="0">
              <a:solidFill>
                <a:schemeClr val="bg1"/>
              </a:solidFill>
            </a:endParaRPr>
          </a:p>
        </p:txBody>
      </p:sp>
      <p:sp>
        <p:nvSpPr>
          <p:cNvPr id="101" name="Google Shape;101;p2"/>
          <p:cNvSpPr txBox="1">
            <a:spLocks noGrp="1"/>
          </p:cNvSpPr>
          <p:nvPr>
            <p:ph type="subTitle" idx="1"/>
          </p:nvPr>
        </p:nvSpPr>
        <p:spPr>
          <a:xfrm>
            <a:off x="260902" y="1426124"/>
            <a:ext cx="8179713" cy="4198821"/>
          </a:xfrm>
          <a:prstGeom prst="rect">
            <a:avLst/>
          </a:prstGeom>
          <a:noFill/>
          <a:ln>
            <a:noFill/>
          </a:ln>
        </p:spPr>
        <p:txBody>
          <a:bodyPr spcFirstLastPara="1" wrap="square" lIns="91425" tIns="45700" rIns="91425" bIns="45700" anchor="t" anchorCtr="0">
            <a:normAutofit/>
          </a:bodyPr>
          <a:lstStyle/>
          <a:p>
            <a:pPr marL="428625" lvl="0" indent="-428625" algn="just" rtl="0">
              <a:lnSpc>
                <a:spcPct val="90000"/>
              </a:lnSpc>
              <a:spcBef>
                <a:spcPts val="0"/>
              </a:spcBef>
              <a:spcAft>
                <a:spcPts val="0"/>
              </a:spcAft>
              <a:buClr>
                <a:schemeClr val="lt1"/>
              </a:buClr>
              <a:buSzPts val="2700"/>
              <a:buFont typeface="Courier New"/>
              <a:buChar char="o"/>
            </a:pPr>
            <a:endParaRPr lang="en-US" sz="3300" dirty="0">
              <a:solidFill>
                <a:schemeClr val="bg1"/>
              </a:solidFill>
            </a:endParaRP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bg1"/>
                </a:solidFill>
              </a:rPr>
              <a:t>The Michigan Downtown Association offers a series of webinars about DDAs.   </a:t>
            </a: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bg1"/>
                </a:solidFill>
              </a:rPr>
              <a:t>Informative for elected and appointed officials!</a:t>
            </a: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bg1"/>
                </a:solidFill>
              </a:rPr>
              <a:t>Contact Steve Deisler for the link to watch the webinars. </a:t>
            </a:r>
          </a:p>
        </p:txBody>
      </p:sp>
      <p:pic>
        <p:nvPicPr>
          <p:cNvPr id="7" name="Picture 6" descr="Logo, company name&#10;&#10;Description automatically generated">
            <a:extLst>
              <a:ext uri="{FF2B5EF4-FFF2-40B4-BE49-F238E27FC236}">
                <a16:creationId xmlns:a16="http://schemas.microsoft.com/office/drawing/2014/main" id="{51871D34-F20F-4B2F-93C7-639D51503B1B}"/>
              </a:ext>
            </a:extLst>
          </p:cNvPr>
          <p:cNvPicPr>
            <a:picLocks noChangeAspect="1"/>
          </p:cNvPicPr>
          <p:nvPr/>
        </p:nvPicPr>
        <p:blipFill>
          <a:blip r:embed="rId3"/>
          <a:stretch>
            <a:fillRect/>
          </a:stretch>
        </p:blipFill>
        <p:spPr>
          <a:xfrm>
            <a:off x="6259397" y="5178746"/>
            <a:ext cx="2884603" cy="1678098"/>
          </a:xfrm>
          <a:prstGeom prst="rect">
            <a:avLst/>
          </a:prstGeom>
        </p:spPr>
      </p:pic>
      <p:pic>
        <p:nvPicPr>
          <p:cNvPr id="3" name="Picture 2">
            <a:extLst>
              <a:ext uri="{FF2B5EF4-FFF2-40B4-BE49-F238E27FC236}">
                <a16:creationId xmlns:a16="http://schemas.microsoft.com/office/drawing/2014/main" id="{6C389DE2-A7C2-7FE8-47AE-F34F155B5D27}"/>
              </a:ext>
            </a:extLst>
          </p:cNvPr>
          <p:cNvPicPr>
            <a:picLocks noChangeAspect="1"/>
          </p:cNvPicPr>
          <p:nvPr/>
        </p:nvPicPr>
        <p:blipFill>
          <a:blip r:embed="rId4"/>
          <a:stretch>
            <a:fillRect/>
          </a:stretch>
        </p:blipFill>
        <p:spPr>
          <a:xfrm>
            <a:off x="984101" y="5199528"/>
            <a:ext cx="3801005" cy="1438476"/>
          </a:xfrm>
          <a:prstGeom prst="rect">
            <a:avLst/>
          </a:prstGeom>
        </p:spPr>
      </p:pic>
    </p:spTree>
    <p:extLst>
      <p:ext uri="{BB962C8B-B14F-4D97-AF65-F5344CB8AC3E}">
        <p14:creationId xmlns:p14="http://schemas.microsoft.com/office/powerpoint/2010/main" val="3294334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528454"/>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dirty="0">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054298" cy="1323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Open Sans SemiBold"/>
              <a:buNone/>
            </a:pPr>
            <a:r>
              <a:rPr lang="en-US" sz="4800" dirty="0">
                <a:solidFill>
                  <a:schemeClr val="bg1"/>
                </a:solidFill>
              </a:rPr>
              <a:t>Meetings &amp;  </a:t>
            </a:r>
            <a:br>
              <a:rPr lang="en-US" sz="4800" dirty="0">
                <a:solidFill>
                  <a:schemeClr val="bg1"/>
                </a:solidFill>
              </a:rPr>
            </a:br>
            <a:r>
              <a:rPr lang="en-US" sz="4800" dirty="0">
                <a:solidFill>
                  <a:schemeClr val="bg1"/>
                </a:solidFill>
              </a:rPr>
              <a:t>Contact Information</a:t>
            </a:r>
            <a:endParaRPr sz="4800" dirty="0">
              <a:solidFill>
                <a:schemeClr val="bg1"/>
              </a:solidFill>
            </a:endParaRPr>
          </a:p>
        </p:txBody>
      </p:sp>
      <p:sp>
        <p:nvSpPr>
          <p:cNvPr id="101" name="Google Shape;101;p2"/>
          <p:cNvSpPr txBox="1">
            <a:spLocks noGrp="1"/>
          </p:cNvSpPr>
          <p:nvPr>
            <p:ph type="subTitle" idx="1"/>
          </p:nvPr>
        </p:nvSpPr>
        <p:spPr>
          <a:xfrm>
            <a:off x="260902" y="1426124"/>
            <a:ext cx="8702228" cy="3547761"/>
          </a:xfrm>
          <a:prstGeom prst="rect">
            <a:avLst/>
          </a:prstGeom>
          <a:noFill/>
          <a:ln>
            <a:noFill/>
          </a:ln>
        </p:spPr>
        <p:txBody>
          <a:bodyPr spcFirstLastPara="1" wrap="square" lIns="91425" tIns="45700" rIns="91425" bIns="45700" anchor="t" anchorCtr="0">
            <a:normAutofit lnSpcReduction="10000"/>
          </a:bodyPr>
          <a:lstStyle/>
          <a:p>
            <a:pPr marL="428625" indent="-428625" algn="l">
              <a:spcBef>
                <a:spcPts val="0"/>
              </a:spcBef>
              <a:buClr>
                <a:schemeClr val="lt1"/>
              </a:buClr>
              <a:buSzPts val="2700"/>
              <a:buFont typeface="Courier New"/>
              <a:buChar char="o"/>
            </a:pPr>
            <a:r>
              <a:rPr lang="en-US" sz="2800" dirty="0">
                <a:solidFill>
                  <a:schemeClr val="bg1"/>
                </a:solidFill>
              </a:rPr>
              <a:t>The Comstock Center DDA meets on the fourth Wednesday of the month at 5:30 p.m.</a:t>
            </a:r>
          </a:p>
          <a:p>
            <a:pPr marL="428625" indent="-428625" algn="l">
              <a:spcBef>
                <a:spcPts val="0"/>
              </a:spcBef>
              <a:buClr>
                <a:schemeClr val="lt1"/>
              </a:buClr>
              <a:buSzPts val="2700"/>
              <a:buFont typeface="Courier New"/>
              <a:buChar char="o"/>
            </a:pPr>
            <a:endParaRPr lang="en-US" sz="28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2800" dirty="0">
                <a:solidFill>
                  <a:schemeClr val="bg1"/>
                </a:solidFill>
              </a:rPr>
              <a:t>Steve Deisler, Executive Director</a:t>
            </a:r>
            <a:br>
              <a:rPr lang="en-US" sz="2800" dirty="0">
                <a:solidFill>
                  <a:schemeClr val="bg1"/>
                </a:solidFill>
              </a:rPr>
            </a:br>
            <a:r>
              <a:rPr lang="en-US" sz="2800" dirty="0">
                <a:solidFill>
                  <a:schemeClr val="bg1"/>
                </a:solidFill>
              </a:rPr>
              <a:t>Comstock Center Downtown Development Authority </a:t>
            </a:r>
          </a:p>
          <a:p>
            <a:pPr marL="428625" lvl="0" indent="-428625" algn="l" rtl="0">
              <a:lnSpc>
                <a:spcPct val="90000"/>
              </a:lnSpc>
              <a:spcBef>
                <a:spcPts val="0"/>
              </a:spcBef>
              <a:spcAft>
                <a:spcPts val="0"/>
              </a:spcAft>
              <a:buClr>
                <a:schemeClr val="lt1"/>
              </a:buClr>
              <a:buSzPts val="2700"/>
              <a:buFont typeface="Courier New"/>
              <a:buChar char="o"/>
            </a:pPr>
            <a:endParaRPr lang="en-US" sz="28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2800" dirty="0">
                <a:solidFill>
                  <a:schemeClr val="bg1"/>
                </a:solidFill>
              </a:rPr>
              <a:t>Email:  sdeisler@comstockmi.gov </a:t>
            </a:r>
          </a:p>
          <a:p>
            <a:pPr marL="428625" lvl="0" indent="-428625" algn="l" rtl="0">
              <a:lnSpc>
                <a:spcPct val="90000"/>
              </a:lnSpc>
              <a:spcBef>
                <a:spcPts val="0"/>
              </a:spcBef>
              <a:spcAft>
                <a:spcPts val="0"/>
              </a:spcAft>
              <a:buClr>
                <a:schemeClr val="lt1"/>
              </a:buClr>
              <a:buSzPts val="2700"/>
              <a:buFont typeface="Courier New"/>
              <a:buChar char="o"/>
            </a:pPr>
            <a:r>
              <a:rPr lang="en-US" sz="2800" dirty="0">
                <a:solidFill>
                  <a:schemeClr val="bg1"/>
                </a:solidFill>
              </a:rPr>
              <a:t>Webpage:  </a:t>
            </a:r>
            <a:r>
              <a:rPr lang="en-US" sz="2800" dirty="0">
                <a:solidFill>
                  <a:srgbClr val="00B0F0"/>
                </a:solidFill>
                <a:hlinkClick r:id="rId3">
                  <a:extLst>
                    <a:ext uri="{A12FA001-AC4F-418D-AE19-62706E023703}">
                      <ahyp:hlinkClr xmlns:ahyp="http://schemas.microsoft.com/office/drawing/2018/hyperlinkcolor" val="tx"/>
                    </a:ext>
                  </a:extLst>
                </a:hlinkClick>
              </a:rPr>
              <a:t>www.comstockmi.gov</a:t>
            </a:r>
            <a:r>
              <a:rPr lang="en-US" sz="2800" dirty="0">
                <a:solidFill>
                  <a:srgbClr val="00B0F0"/>
                </a:solidFill>
              </a:rPr>
              <a:t> </a:t>
            </a:r>
          </a:p>
          <a:p>
            <a:pPr marL="428625" lvl="0" indent="-428625" algn="l" rtl="0">
              <a:lnSpc>
                <a:spcPct val="90000"/>
              </a:lnSpc>
              <a:spcBef>
                <a:spcPts val="0"/>
              </a:spcBef>
              <a:spcAft>
                <a:spcPts val="0"/>
              </a:spcAft>
              <a:buClr>
                <a:schemeClr val="lt1"/>
              </a:buClr>
              <a:buSzPts val="2700"/>
              <a:buFont typeface="Courier New"/>
              <a:buChar char="o"/>
            </a:pPr>
            <a:r>
              <a:rPr lang="en-US" sz="2800" dirty="0">
                <a:solidFill>
                  <a:schemeClr val="bg1"/>
                </a:solidFill>
              </a:rPr>
              <a:t>Phone:  269-381-2360</a:t>
            </a:r>
          </a:p>
          <a:p>
            <a:pPr marL="428625" lvl="0" indent="-428625" algn="l" rtl="0">
              <a:lnSpc>
                <a:spcPct val="90000"/>
              </a:lnSpc>
              <a:spcBef>
                <a:spcPts val="0"/>
              </a:spcBef>
              <a:spcAft>
                <a:spcPts val="0"/>
              </a:spcAft>
              <a:buClr>
                <a:schemeClr val="lt1"/>
              </a:buClr>
              <a:buSzPts val="2700"/>
              <a:buFont typeface="Courier New"/>
              <a:buChar char="o"/>
            </a:pPr>
            <a:endParaRPr dirty="0"/>
          </a:p>
        </p:txBody>
      </p:sp>
      <p:pic>
        <p:nvPicPr>
          <p:cNvPr id="7" name="Picture 6" descr="Logo, company name&#10;&#10;Description automatically generated">
            <a:extLst>
              <a:ext uri="{FF2B5EF4-FFF2-40B4-BE49-F238E27FC236}">
                <a16:creationId xmlns:a16="http://schemas.microsoft.com/office/drawing/2014/main" id="{FE61BADA-C719-4DA1-A3BB-C3B81C456FF7}"/>
              </a:ext>
            </a:extLst>
          </p:cNvPr>
          <p:cNvPicPr>
            <a:picLocks noChangeAspect="1"/>
          </p:cNvPicPr>
          <p:nvPr/>
        </p:nvPicPr>
        <p:blipFill>
          <a:blip r:embed="rId4"/>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2848274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054298"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800" dirty="0">
                <a:solidFill>
                  <a:schemeClr val="bg1"/>
                </a:solidFill>
              </a:rPr>
              <a:t>PA 57 of 2018</a:t>
            </a:r>
            <a:endParaRPr sz="4800" dirty="0">
              <a:solidFill>
                <a:schemeClr val="bg1"/>
              </a:solidFill>
            </a:endParaRPr>
          </a:p>
        </p:txBody>
      </p:sp>
      <p:sp>
        <p:nvSpPr>
          <p:cNvPr id="101" name="Google Shape;101;p2"/>
          <p:cNvSpPr txBox="1">
            <a:spLocks noGrp="1"/>
          </p:cNvSpPr>
          <p:nvPr>
            <p:ph type="subTitle" idx="1"/>
          </p:nvPr>
        </p:nvSpPr>
        <p:spPr>
          <a:xfrm>
            <a:off x="260901" y="1426123"/>
            <a:ext cx="7885571" cy="3751467"/>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r>
              <a:rPr lang="en-US" sz="4000" dirty="0">
                <a:solidFill>
                  <a:schemeClr val="bg1"/>
                </a:solidFill>
              </a:rPr>
              <a:t>Reporting Requirements:</a:t>
            </a: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lvl="0" indent="-457200" algn="l" rtl="0">
              <a:lnSpc>
                <a:spcPct val="90000"/>
              </a:lnSpc>
              <a:spcBef>
                <a:spcPts val="0"/>
              </a:spcBef>
              <a:spcAft>
                <a:spcPts val="0"/>
              </a:spcAft>
              <a:buClr>
                <a:schemeClr val="lt1"/>
              </a:buClr>
              <a:buSzPts val="2700"/>
              <a:buFont typeface="Arial" panose="020B0604020202020204" pitchFamily="34" charset="0"/>
              <a:buChar char="•"/>
            </a:pPr>
            <a:r>
              <a:rPr lang="en-US" sz="3200" dirty="0">
                <a:solidFill>
                  <a:schemeClr val="bg1"/>
                </a:solidFill>
              </a:rPr>
              <a:t>Maintain DDA Website</a:t>
            </a:r>
          </a:p>
          <a:p>
            <a:pPr lvl="0" indent="-4572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pPr lvl="0" indent="-457200" algn="l" rtl="0">
              <a:lnSpc>
                <a:spcPct val="90000"/>
              </a:lnSpc>
              <a:spcBef>
                <a:spcPts val="0"/>
              </a:spcBef>
              <a:spcAft>
                <a:spcPts val="0"/>
              </a:spcAft>
              <a:buClr>
                <a:schemeClr val="lt1"/>
              </a:buClr>
              <a:buSzPts val="2700"/>
              <a:buFont typeface="Arial" panose="020B0604020202020204" pitchFamily="34" charset="0"/>
              <a:buChar char="•"/>
            </a:pPr>
            <a:r>
              <a:rPr lang="en-US" sz="3200" dirty="0">
                <a:solidFill>
                  <a:schemeClr val="bg1"/>
                </a:solidFill>
              </a:rPr>
              <a:t>Submit Annual Report to State of Michigan</a:t>
            </a:r>
          </a:p>
          <a:p>
            <a:pPr lvl="0" indent="-4572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pPr lvl="0" indent="-457200" algn="l" rtl="0">
              <a:lnSpc>
                <a:spcPct val="90000"/>
              </a:lnSpc>
              <a:spcBef>
                <a:spcPts val="0"/>
              </a:spcBef>
              <a:spcAft>
                <a:spcPts val="0"/>
              </a:spcAft>
              <a:buClr>
                <a:schemeClr val="lt1"/>
              </a:buClr>
              <a:buSzPts val="2700"/>
              <a:buFont typeface="Arial" panose="020B0604020202020204" pitchFamily="34" charset="0"/>
              <a:buChar char="•"/>
            </a:pPr>
            <a:r>
              <a:rPr lang="en-US" sz="3200" dirty="0">
                <a:solidFill>
                  <a:schemeClr val="bg1"/>
                </a:solidFill>
              </a:rPr>
              <a:t>Hold Two Informational Meetings</a:t>
            </a:r>
          </a:p>
          <a:p>
            <a:pPr lvl="0" indent="-4572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r>
              <a:rPr lang="en-US" sz="3200" dirty="0">
                <a:solidFill>
                  <a:schemeClr val="bg1"/>
                </a:solidFill>
              </a:rPr>
              <a:t>Downtown Development Authorities are required to hold two informational meetings annually for the purpose of informing the public of the goals and direction of the authority, including projects to be undertaken in the coming year.</a:t>
            </a:r>
          </a:p>
          <a:p>
            <a:pPr marL="0" lvl="0" indent="0" algn="l" rtl="0">
              <a:lnSpc>
                <a:spcPct val="90000"/>
              </a:lnSpc>
              <a:spcBef>
                <a:spcPts val="0"/>
              </a:spcBef>
              <a:spcAft>
                <a:spcPts val="0"/>
              </a:spcAft>
              <a:buClr>
                <a:schemeClr val="lt1"/>
              </a:buClr>
              <a:buSzPts val="2700"/>
            </a:pPr>
            <a:endParaRPr lang="en-US" dirty="0">
              <a:solidFill>
                <a:schemeClr val="bg1"/>
              </a:solidFill>
            </a:endParaRPr>
          </a:p>
        </p:txBody>
      </p:sp>
      <p:pic>
        <p:nvPicPr>
          <p:cNvPr id="12" name="Picture 11" descr="Logo, company name&#10;&#10;Description automatically generated">
            <a:extLst>
              <a:ext uri="{FF2B5EF4-FFF2-40B4-BE49-F238E27FC236}">
                <a16:creationId xmlns:a16="http://schemas.microsoft.com/office/drawing/2014/main" id="{FE0E6623-D962-46FB-8CBB-C83C08FD3644}"/>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4184874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p:nvPr/>
        </p:nvSpPr>
        <p:spPr>
          <a:xfrm>
            <a:off x="0" y="0"/>
            <a:ext cx="9144000" cy="421236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dirty="0">
              <a:solidFill>
                <a:schemeClr val="lt1"/>
              </a:solidFill>
              <a:highlight>
                <a:srgbClr val="FF0000"/>
              </a:highlight>
              <a:latin typeface="Calibri"/>
              <a:ea typeface="Calibri"/>
              <a:cs typeface="Calibri"/>
              <a:sym typeface="Calibri"/>
            </a:endParaRPr>
          </a:p>
        </p:txBody>
      </p:sp>
      <p:sp>
        <p:nvSpPr>
          <p:cNvPr id="92" name="Google Shape;92;p1"/>
          <p:cNvSpPr txBox="1">
            <a:spLocks noGrp="1"/>
          </p:cNvSpPr>
          <p:nvPr>
            <p:ph type="title"/>
          </p:nvPr>
        </p:nvSpPr>
        <p:spPr>
          <a:xfrm>
            <a:off x="0" y="552176"/>
            <a:ext cx="9144000" cy="31080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250"/>
              <a:buFont typeface="Open Sans SemiBold"/>
              <a:buNone/>
            </a:pPr>
            <a:r>
              <a:rPr lang="en-US" sz="5250" b="1" dirty="0">
                <a:solidFill>
                  <a:schemeClr val="lt1"/>
                </a:solidFill>
                <a:latin typeface="Open Sans SemiBold"/>
                <a:ea typeface="Open Sans SemiBold"/>
                <a:cs typeface="Open Sans SemiBold"/>
                <a:sym typeface="Open Sans SemiBold"/>
              </a:rPr>
              <a:t>Thank you!</a:t>
            </a:r>
            <a:endParaRPr dirty="0"/>
          </a:p>
        </p:txBody>
      </p:sp>
      <p:pic>
        <p:nvPicPr>
          <p:cNvPr id="4" name="Picture 3" descr="Logo, company name&#10;&#10;Description automatically generated">
            <a:extLst>
              <a:ext uri="{FF2B5EF4-FFF2-40B4-BE49-F238E27FC236}">
                <a16:creationId xmlns:a16="http://schemas.microsoft.com/office/drawing/2014/main" id="{4D6FFB36-99CA-49FC-8FA3-98C89591105B}"/>
              </a:ext>
            </a:extLst>
          </p:cNvPr>
          <p:cNvPicPr>
            <a:picLocks noChangeAspect="1"/>
          </p:cNvPicPr>
          <p:nvPr/>
        </p:nvPicPr>
        <p:blipFill>
          <a:blip r:embed="rId3"/>
          <a:stretch>
            <a:fillRect/>
          </a:stretch>
        </p:blipFill>
        <p:spPr>
          <a:xfrm>
            <a:off x="4675694" y="4212366"/>
            <a:ext cx="4370026" cy="2542233"/>
          </a:xfrm>
          <a:prstGeom prst="rect">
            <a:avLst/>
          </a:prstGeom>
          <a:ln>
            <a:noFill/>
          </a:ln>
        </p:spPr>
      </p:pic>
    </p:spTree>
    <p:extLst>
      <p:ext uri="{BB962C8B-B14F-4D97-AF65-F5344CB8AC3E}">
        <p14:creationId xmlns:p14="http://schemas.microsoft.com/office/powerpoint/2010/main" val="1323877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400" dirty="0">
                <a:solidFill>
                  <a:schemeClr val="bg1"/>
                </a:solidFill>
              </a:rPr>
              <a:t>PA 57 Act TIF and Development Plan Directives</a:t>
            </a:r>
            <a:endParaRPr sz="4400" dirty="0">
              <a:solidFill>
                <a:schemeClr val="bg1"/>
              </a:solidFill>
            </a:endParaRPr>
          </a:p>
        </p:txBody>
      </p:sp>
      <p:sp>
        <p:nvSpPr>
          <p:cNvPr id="101" name="Google Shape;101;p2"/>
          <p:cNvSpPr txBox="1">
            <a:spLocks noGrp="1"/>
          </p:cNvSpPr>
          <p:nvPr>
            <p:ph type="subTitle" idx="1"/>
          </p:nvPr>
        </p:nvSpPr>
        <p:spPr>
          <a:xfrm>
            <a:off x="260902" y="1426123"/>
            <a:ext cx="8236553" cy="4107128"/>
          </a:xfrm>
          <a:prstGeom prst="rect">
            <a:avLst/>
          </a:prstGeom>
          <a:noFill/>
          <a:ln>
            <a:noFill/>
          </a:ln>
        </p:spPr>
        <p:txBody>
          <a:bodyPr spcFirstLastPara="1" wrap="square" lIns="91425" tIns="45700" rIns="91425" bIns="45700" anchor="t" anchorCtr="0">
            <a:normAutofit fontScale="92500" lnSpcReduction="20000"/>
          </a:bodyPr>
          <a:lstStyle/>
          <a:p>
            <a:pPr marL="428625" lvl="0" indent="-428625" algn="l" rtl="0">
              <a:lnSpc>
                <a:spcPct val="90000"/>
              </a:lnSpc>
              <a:spcBef>
                <a:spcPts val="0"/>
              </a:spcBef>
              <a:spcAft>
                <a:spcPts val="0"/>
              </a:spcAft>
              <a:buClr>
                <a:schemeClr val="lt1"/>
              </a:buClr>
              <a:buSzPts val="2700"/>
              <a:buFont typeface="Courier New"/>
              <a:buChar char="o"/>
            </a:pPr>
            <a:r>
              <a:rPr lang="en-US" sz="3600" dirty="0">
                <a:solidFill>
                  <a:schemeClr val="bg1"/>
                </a:solidFill>
              </a:rPr>
              <a:t>The goals and direction of the Comstock Center DDA are defined by the Tax Increment Financing (TIF)  and  Downtown Development Plan adopted by the Township Board in 2019 (available on webpage).</a:t>
            </a:r>
          </a:p>
          <a:p>
            <a:pPr marL="428625" lvl="0" indent="-428625" algn="l" rtl="0">
              <a:lnSpc>
                <a:spcPct val="90000"/>
              </a:lnSpc>
              <a:spcBef>
                <a:spcPts val="0"/>
              </a:spcBef>
              <a:spcAft>
                <a:spcPts val="0"/>
              </a:spcAft>
              <a:buClr>
                <a:schemeClr val="lt1"/>
              </a:buClr>
              <a:buSzPts val="2700"/>
              <a:buFont typeface="Courier New"/>
              <a:buChar char="o"/>
            </a:pPr>
            <a:endParaRPr lang="en-US" sz="3600" dirty="0">
              <a:solidFill>
                <a:schemeClr val="bg1"/>
              </a:solidFill>
            </a:endParaRPr>
          </a:p>
          <a:p>
            <a:pPr marL="428625" lvl="0" indent="-428625" algn="l" rtl="0">
              <a:lnSpc>
                <a:spcPct val="90000"/>
              </a:lnSpc>
              <a:spcBef>
                <a:spcPts val="0"/>
              </a:spcBef>
              <a:spcAft>
                <a:spcPts val="0"/>
              </a:spcAft>
              <a:buClr>
                <a:schemeClr val="lt1"/>
              </a:buClr>
              <a:buSzPts val="2700"/>
              <a:buFont typeface="Courier New"/>
              <a:buChar char="o"/>
            </a:pPr>
            <a:r>
              <a:rPr lang="en-US" sz="3600" dirty="0">
                <a:solidFill>
                  <a:schemeClr val="bg1"/>
                </a:solidFill>
              </a:rPr>
              <a:t>GOALS: 	</a:t>
            </a:r>
          </a:p>
          <a:p>
            <a:pPr marL="885825" lvl="1" indent="-428625" algn="l">
              <a:spcBef>
                <a:spcPts val="0"/>
              </a:spcBef>
              <a:buClr>
                <a:schemeClr val="lt1"/>
              </a:buClr>
              <a:buSzPts val="2700"/>
              <a:buFont typeface="Courier New"/>
              <a:buChar char="o"/>
            </a:pPr>
            <a:r>
              <a:rPr lang="en-US" sz="3000" dirty="0">
                <a:solidFill>
                  <a:schemeClr val="bg1"/>
                </a:solidFill>
              </a:rPr>
              <a:t>Economic Development</a:t>
            </a:r>
          </a:p>
          <a:p>
            <a:pPr marL="885825" lvl="1" indent="-428625" algn="l">
              <a:spcBef>
                <a:spcPts val="0"/>
              </a:spcBef>
              <a:buClr>
                <a:schemeClr val="lt1"/>
              </a:buClr>
              <a:buSzPts val="2700"/>
              <a:buFont typeface="Courier New"/>
              <a:buChar char="o"/>
            </a:pPr>
            <a:r>
              <a:rPr lang="en-US" sz="3000" dirty="0">
                <a:solidFill>
                  <a:schemeClr val="bg1"/>
                </a:solidFill>
              </a:rPr>
              <a:t>Eliminate Blight</a:t>
            </a:r>
          </a:p>
          <a:p>
            <a:pPr marL="885825" lvl="1" indent="-428625" algn="l">
              <a:spcBef>
                <a:spcPts val="0"/>
              </a:spcBef>
              <a:buClr>
                <a:schemeClr val="lt1"/>
              </a:buClr>
              <a:buSzPts val="2700"/>
              <a:buFont typeface="Courier New"/>
              <a:buChar char="o"/>
            </a:pPr>
            <a:r>
              <a:rPr lang="en-US" sz="3000" dirty="0">
                <a:solidFill>
                  <a:schemeClr val="bg1"/>
                </a:solidFill>
              </a:rPr>
              <a:t>Historic Preservation</a:t>
            </a:r>
          </a:p>
          <a:p>
            <a:pPr marL="885825" lvl="1" indent="-428625" algn="l">
              <a:spcBef>
                <a:spcPts val="0"/>
              </a:spcBef>
              <a:buClr>
                <a:schemeClr val="lt1"/>
              </a:buClr>
              <a:buSzPts val="2700"/>
              <a:buFont typeface="Courier New"/>
              <a:buChar char="o"/>
            </a:pPr>
            <a:r>
              <a:rPr lang="en-US" sz="3000" dirty="0">
                <a:solidFill>
                  <a:schemeClr val="bg1"/>
                </a:solidFill>
              </a:rPr>
              <a:t>Promote Growth</a:t>
            </a:r>
          </a:p>
        </p:txBody>
      </p:sp>
      <p:pic>
        <p:nvPicPr>
          <p:cNvPr id="7" name="Picture 6" descr="Logo, company name&#10;&#10;Description automatically generated">
            <a:extLst>
              <a:ext uri="{FF2B5EF4-FFF2-40B4-BE49-F238E27FC236}">
                <a16:creationId xmlns:a16="http://schemas.microsoft.com/office/drawing/2014/main" id="{052E6DAB-99C2-4FBF-8FC1-C2CE77F73887}"/>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122665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400" dirty="0">
                <a:solidFill>
                  <a:schemeClr val="bg1"/>
                </a:solidFill>
              </a:rPr>
              <a:t>2019 TIF and Development Plan</a:t>
            </a:r>
            <a:endParaRPr sz="4400" dirty="0">
              <a:solidFill>
                <a:schemeClr val="bg1"/>
              </a:solidFill>
            </a:endParaRPr>
          </a:p>
        </p:txBody>
      </p:sp>
      <p:sp>
        <p:nvSpPr>
          <p:cNvPr id="101" name="Google Shape;101;p2"/>
          <p:cNvSpPr txBox="1">
            <a:spLocks noGrp="1"/>
          </p:cNvSpPr>
          <p:nvPr>
            <p:ph type="subTitle" idx="1"/>
          </p:nvPr>
        </p:nvSpPr>
        <p:spPr>
          <a:xfrm>
            <a:off x="260902" y="1426123"/>
            <a:ext cx="8236553" cy="4107128"/>
          </a:xfrm>
          <a:prstGeom prst="rect">
            <a:avLst/>
          </a:prstGeom>
          <a:noFill/>
          <a:ln>
            <a:noFill/>
          </a:ln>
        </p:spPr>
        <p:txBody>
          <a:bodyPr spcFirstLastPara="1" wrap="square" lIns="91425" tIns="45700" rIns="91425" bIns="45700" anchor="t" anchorCtr="0">
            <a:normAutofit/>
          </a:bodyPr>
          <a:lstStyle/>
          <a:p>
            <a:pPr marL="428625" lvl="0" indent="-428625" algn="l" rtl="0">
              <a:lnSpc>
                <a:spcPct val="90000"/>
              </a:lnSpc>
              <a:spcBef>
                <a:spcPts val="0"/>
              </a:spcBef>
              <a:spcAft>
                <a:spcPts val="0"/>
              </a:spcAft>
              <a:buClr>
                <a:schemeClr val="lt1"/>
              </a:buClr>
              <a:buSzPts val="2700"/>
              <a:buFont typeface="Courier New"/>
              <a:buChar char="o"/>
            </a:pPr>
            <a:endParaRPr lang="en-US" sz="3000"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052E6DAB-99C2-4FBF-8FC1-C2CE77F73887}"/>
              </a:ext>
            </a:extLst>
          </p:cNvPr>
          <p:cNvPicPr>
            <a:picLocks noChangeAspect="1"/>
          </p:cNvPicPr>
          <p:nvPr/>
        </p:nvPicPr>
        <p:blipFill>
          <a:blip r:embed="rId3"/>
          <a:stretch>
            <a:fillRect/>
          </a:stretch>
        </p:blipFill>
        <p:spPr>
          <a:xfrm>
            <a:off x="6259397" y="5178746"/>
            <a:ext cx="2884603" cy="1678098"/>
          </a:xfrm>
          <a:prstGeom prst="rect">
            <a:avLst/>
          </a:prstGeom>
        </p:spPr>
      </p:pic>
      <p:pic>
        <p:nvPicPr>
          <p:cNvPr id="3" name="Picture 2">
            <a:extLst>
              <a:ext uri="{FF2B5EF4-FFF2-40B4-BE49-F238E27FC236}">
                <a16:creationId xmlns:a16="http://schemas.microsoft.com/office/drawing/2014/main" id="{F92AA319-BEC3-F4FB-43C5-8E51DDEF26EE}"/>
              </a:ext>
            </a:extLst>
          </p:cNvPr>
          <p:cNvPicPr>
            <a:picLocks noChangeAspect="1"/>
          </p:cNvPicPr>
          <p:nvPr/>
        </p:nvPicPr>
        <p:blipFill>
          <a:blip r:embed="rId4"/>
          <a:stretch>
            <a:fillRect/>
          </a:stretch>
        </p:blipFill>
        <p:spPr>
          <a:xfrm>
            <a:off x="260902" y="1426123"/>
            <a:ext cx="5573456" cy="5029200"/>
          </a:xfrm>
          <a:prstGeom prst="rect">
            <a:avLst/>
          </a:prstGeom>
        </p:spPr>
      </p:pic>
    </p:spTree>
    <p:extLst>
      <p:ext uri="{BB962C8B-B14F-4D97-AF65-F5344CB8AC3E}">
        <p14:creationId xmlns:p14="http://schemas.microsoft.com/office/powerpoint/2010/main" val="150147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054298"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800" dirty="0">
                <a:solidFill>
                  <a:schemeClr val="bg1"/>
                </a:solidFill>
              </a:rPr>
              <a:t>The Comstock Center Plan</a:t>
            </a:r>
            <a:endParaRPr sz="4800" dirty="0">
              <a:solidFill>
                <a:schemeClr val="bg1"/>
              </a:solidFill>
            </a:endParaRPr>
          </a:p>
        </p:txBody>
      </p:sp>
      <p:sp>
        <p:nvSpPr>
          <p:cNvPr id="101" name="Google Shape;101;p2"/>
          <p:cNvSpPr txBox="1">
            <a:spLocks noGrp="1"/>
          </p:cNvSpPr>
          <p:nvPr>
            <p:ph type="subTitle" idx="1"/>
          </p:nvPr>
        </p:nvSpPr>
        <p:spPr>
          <a:xfrm>
            <a:off x="134224" y="1426123"/>
            <a:ext cx="8875551" cy="375146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r>
              <a:rPr lang="en-US" sz="3000" dirty="0">
                <a:solidFill>
                  <a:schemeClr val="bg1"/>
                </a:solidFill>
              </a:rPr>
              <a:t>The </a:t>
            </a:r>
            <a:r>
              <a:rPr lang="en-US" sz="3000" dirty="0">
                <a:solidFill>
                  <a:schemeClr val="accent4"/>
                </a:solidFill>
              </a:rPr>
              <a:t>future success </a:t>
            </a:r>
            <a:r>
              <a:rPr lang="en-US" sz="3000" dirty="0">
                <a:solidFill>
                  <a:schemeClr val="bg1"/>
                </a:solidFill>
              </a:rPr>
              <a:t>of the Township’s efforts to revitalize its commercial area  will depend, in large measure, on the </a:t>
            </a:r>
          </a:p>
          <a:p>
            <a:pPr marL="0" lvl="0" indent="0" algn="l" rtl="0">
              <a:lnSpc>
                <a:spcPct val="90000"/>
              </a:lnSpc>
              <a:spcBef>
                <a:spcPts val="0"/>
              </a:spcBef>
              <a:spcAft>
                <a:spcPts val="0"/>
              </a:spcAft>
              <a:buClr>
                <a:schemeClr val="lt1"/>
              </a:buClr>
              <a:buSzPts val="2700"/>
            </a:pPr>
            <a:r>
              <a:rPr lang="en-US" sz="3000" dirty="0">
                <a:solidFill>
                  <a:schemeClr val="accent4"/>
                </a:solidFill>
              </a:rPr>
              <a:t>readiness and ability of its public corporate entity</a:t>
            </a:r>
            <a:r>
              <a:rPr lang="en-US" sz="3000" dirty="0">
                <a:solidFill>
                  <a:schemeClr val="bg1"/>
                </a:solidFill>
              </a:rPr>
              <a:t>  to </a:t>
            </a:r>
          </a:p>
          <a:p>
            <a:pPr marL="0" lvl="0" indent="0" algn="l" rtl="0">
              <a:lnSpc>
                <a:spcPct val="90000"/>
              </a:lnSpc>
              <a:spcBef>
                <a:spcPts val="0"/>
              </a:spcBef>
              <a:spcAft>
                <a:spcPts val="0"/>
              </a:spcAft>
              <a:buClr>
                <a:schemeClr val="lt1"/>
              </a:buClr>
              <a:buSzPts val="2700"/>
            </a:pPr>
            <a:r>
              <a:rPr lang="en-US" sz="3000" dirty="0">
                <a:solidFill>
                  <a:schemeClr val="accent4"/>
                </a:solidFill>
              </a:rPr>
              <a:t>initiate public  improvements  </a:t>
            </a:r>
            <a:r>
              <a:rPr lang="en-US" sz="3000" dirty="0">
                <a:solidFill>
                  <a:schemeClr val="bg1"/>
                </a:solidFill>
              </a:rPr>
              <a:t>that  strengthen  the </a:t>
            </a:r>
          </a:p>
          <a:p>
            <a:pPr marL="0" lvl="0" indent="0" algn="l" rtl="0">
              <a:lnSpc>
                <a:spcPct val="90000"/>
              </a:lnSpc>
              <a:spcBef>
                <a:spcPts val="0"/>
              </a:spcBef>
              <a:spcAft>
                <a:spcPts val="0"/>
              </a:spcAft>
              <a:buClr>
                <a:schemeClr val="lt1"/>
              </a:buClr>
              <a:buSzPts val="2700"/>
            </a:pPr>
            <a:r>
              <a:rPr lang="en-US" sz="3000" dirty="0">
                <a:solidFill>
                  <a:schemeClr val="bg1"/>
                </a:solidFill>
              </a:rPr>
              <a:t>commercial area, and  </a:t>
            </a:r>
            <a:r>
              <a:rPr lang="en-US" sz="3000" dirty="0">
                <a:solidFill>
                  <a:schemeClr val="accent4"/>
                </a:solidFill>
              </a:rPr>
              <a:t>to encourage and  participate </a:t>
            </a:r>
            <a:r>
              <a:rPr lang="en-US" sz="3000" dirty="0">
                <a:solidFill>
                  <a:schemeClr val="bg1"/>
                </a:solidFill>
              </a:rPr>
              <a:t>where  feasible in  the </a:t>
            </a:r>
            <a:r>
              <a:rPr lang="en-US" sz="3000" dirty="0">
                <a:solidFill>
                  <a:schemeClr val="accent4"/>
                </a:solidFill>
              </a:rPr>
              <a:t>development of new private uses </a:t>
            </a:r>
            <a:r>
              <a:rPr lang="en-US" sz="3000" dirty="0">
                <a:solidFill>
                  <a:schemeClr val="bg1"/>
                </a:solidFill>
              </a:rPr>
              <a:t>that </a:t>
            </a:r>
          </a:p>
          <a:p>
            <a:pPr marL="0" lvl="0" indent="0" algn="l" rtl="0">
              <a:lnSpc>
                <a:spcPct val="90000"/>
              </a:lnSpc>
              <a:spcBef>
                <a:spcPts val="0"/>
              </a:spcBef>
              <a:spcAft>
                <a:spcPts val="0"/>
              </a:spcAft>
              <a:buClr>
                <a:schemeClr val="lt1"/>
              </a:buClr>
              <a:buSzPts val="2700"/>
            </a:pPr>
            <a:r>
              <a:rPr lang="en-US" sz="3000" dirty="0">
                <a:solidFill>
                  <a:schemeClr val="bg1"/>
                </a:solidFill>
              </a:rPr>
              <a:t>clearly demonstrate the </a:t>
            </a:r>
            <a:r>
              <a:rPr lang="en-US" sz="3000" dirty="0">
                <a:solidFill>
                  <a:schemeClr val="accent4"/>
                </a:solidFill>
              </a:rPr>
              <a:t>creation of new jobs, the attraction of new business, and the generation of additional tax </a:t>
            </a:r>
          </a:p>
          <a:p>
            <a:pPr marL="0" lvl="0" indent="0" algn="l" rtl="0">
              <a:lnSpc>
                <a:spcPct val="90000"/>
              </a:lnSpc>
              <a:spcBef>
                <a:spcPts val="0"/>
              </a:spcBef>
              <a:spcAft>
                <a:spcPts val="0"/>
              </a:spcAft>
              <a:buClr>
                <a:schemeClr val="lt1"/>
              </a:buClr>
              <a:buSzPts val="2700"/>
            </a:pPr>
            <a:r>
              <a:rPr lang="en-US" sz="3000" dirty="0">
                <a:solidFill>
                  <a:schemeClr val="accent4"/>
                </a:solidFill>
              </a:rPr>
              <a:t>Revenues.</a:t>
            </a:r>
          </a:p>
          <a:p>
            <a:pPr marL="0" lvl="0" indent="0" algn="l" rtl="0">
              <a:lnSpc>
                <a:spcPct val="90000"/>
              </a:lnSpc>
              <a:spcBef>
                <a:spcPts val="0"/>
              </a:spcBef>
              <a:spcAft>
                <a:spcPts val="0"/>
              </a:spcAft>
              <a:buClr>
                <a:schemeClr val="lt1"/>
              </a:buClr>
              <a:buSzPts val="2700"/>
            </a:pPr>
            <a:endParaRPr lang="en-US" sz="3200" dirty="0">
              <a:solidFill>
                <a:schemeClr val="bg1"/>
              </a:solidFill>
            </a:endParaRPr>
          </a:p>
          <a:p>
            <a:pPr marL="0" lvl="0" indent="0" algn="l" rtl="0">
              <a:lnSpc>
                <a:spcPct val="90000"/>
              </a:lnSpc>
              <a:spcBef>
                <a:spcPts val="0"/>
              </a:spcBef>
              <a:spcAft>
                <a:spcPts val="0"/>
              </a:spcAft>
              <a:buClr>
                <a:schemeClr val="lt1"/>
              </a:buClr>
              <a:buSzPts val="2700"/>
            </a:pPr>
            <a:endParaRPr lang="en-US" dirty="0">
              <a:solidFill>
                <a:schemeClr val="bg1"/>
              </a:solidFill>
            </a:endParaRPr>
          </a:p>
        </p:txBody>
      </p:sp>
      <p:pic>
        <p:nvPicPr>
          <p:cNvPr id="12" name="Picture 11" descr="Logo, company name&#10;&#10;Description automatically generated">
            <a:extLst>
              <a:ext uri="{FF2B5EF4-FFF2-40B4-BE49-F238E27FC236}">
                <a16:creationId xmlns:a16="http://schemas.microsoft.com/office/drawing/2014/main" id="{FE0E6623-D962-46FB-8CBB-C83C08FD3644}"/>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2497790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94095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942109"/>
            <a:ext cx="9144000" cy="591589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3600"/>
              <a:buFont typeface="Open Sans SemiBold"/>
              <a:buNone/>
            </a:pPr>
            <a:r>
              <a:rPr lang="en-US" sz="3600" dirty="0">
                <a:solidFill>
                  <a:schemeClr val="bg1"/>
                </a:solidFill>
              </a:rPr>
              <a:t>Comstock Center DDA and TIF Districts </a:t>
            </a:r>
            <a:endParaRPr sz="3600" dirty="0">
              <a:solidFill>
                <a:schemeClr val="bg1"/>
              </a:solidFill>
            </a:endParaRPr>
          </a:p>
        </p:txBody>
      </p:sp>
      <p:pic>
        <p:nvPicPr>
          <p:cNvPr id="7" name="Picture 6" descr="Logo, company name&#10;&#10;Description automatically generated">
            <a:extLst>
              <a:ext uri="{FF2B5EF4-FFF2-40B4-BE49-F238E27FC236}">
                <a16:creationId xmlns:a16="http://schemas.microsoft.com/office/drawing/2014/main" id="{052E6DAB-99C2-4FBF-8FC1-C2CE77F73887}"/>
              </a:ext>
            </a:extLst>
          </p:cNvPr>
          <p:cNvPicPr>
            <a:picLocks noChangeAspect="1"/>
          </p:cNvPicPr>
          <p:nvPr/>
        </p:nvPicPr>
        <p:blipFill>
          <a:blip r:embed="rId3"/>
          <a:stretch>
            <a:fillRect/>
          </a:stretch>
        </p:blipFill>
        <p:spPr>
          <a:xfrm>
            <a:off x="6259397" y="5178746"/>
            <a:ext cx="2884603" cy="1678098"/>
          </a:xfrm>
          <a:prstGeom prst="rect">
            <a:avLst/>
          </a:prstGeom>
        </p:spPr>
      </p:pic>
      <p:pic>
        <p:nvPicPr>
          <p:cNvPr id="3" name="Picture 2">
            <a:extLst>
              <a:ext uri="{FF2B5EF4-FFF2-40B4-BE49-F238E27FC236}">
                <a16:creationId xmlns:a16="http://schemas.microsoft.com/office/drawing/2014/main" id="{9FBDBF3D-C022-E984-42A8-8E41149226F7}"/>
              </a:ext>
            </a:extLst>
          </p:cNvPr>
          <p:cNvPicPr>
            <a:picLocks noChangeAspect="1"/>
          </p:cNvPicPr>
          <p:nvPr/>
        </p:nvPicPr>
        <p:blipFill>
          <a:blip r:embed="rId4"/>
          <a:stretch>
            <a:fillRect/>
          </a:stretch>
        </p:blipFill>
        <p:spPr>
          <a:xfrm>
            <a:off x="260902" y="1011818"/>
            <a:ext cx="5133134" cy="5741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738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Board of Directors - 2023</a:t>
            </a:r>
            <a:endParaRPr dirty="0">
              <a:solidFill>
                <a:schemeClr val="bg1"/>
              </a:solidFill>
            </a:endParaRPr>
          </a:p>
        </p:txBody>
      </p:sp>
      <p:sp>
        <p:nvSpPr>
          <p:cNvPr id="101" name="Google Shape;101;p2"/>
          <p:cNvSpPr txBox="1">
            <a:spLocks noGrp="1"/>
          </p:cNvSpPr>
          <p:nvPr>
            <p:ph type="subTitle" idx="1"/>
          </p:nvPr>
        </p:nvSpPr>
        <p:spPr>
          <a:xfrm>
            <a:off x="260902" y="1426124"/>
            <a:ext cx="7893394" cy="3819116"/>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Sandra Katje, Chair</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Jon </a:t>
            </a:r>
            <a:r>
              <a:rPr lang="en-US" sz="2800" dirty="0" err="1">
                <a:solidFill>
                  <a:schemeClr val="bg1"/>
                </a:solidFill>
              </a:rPr>
              <a:t>Koets</a:t>
            </a:r>
            <a:r>
              <a:rPr lang="en-US" sz="2800" dirty="0">
                <a:solidFill>
                  <a:schemeClr val="bg1"/>
                </a:solidFill>
              </a:rPr>
              <a:t>, Vice Chair</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Jeffrey Townsend, Secretary/Treasurer</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Randy Thompson, Township Supervisor</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John Gisler, County Commissioner </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Evan Kowalski</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Matt Norman</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Anne Summerfield</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2800" dirty="0">
                <a:solidFill>
                  <a:schemeClr val="bg1"/>
                </a:solidFill>
              </a:rPr>
              <a:t>Resident Representative (vacant)</a:t>
            </a: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p:txBody>
      </p:sp>
      <p:pic>
        <p:nvPicPr>
          <p:cNvPr id="8" name="Picture 7" descr="Logo, company name&#10;&#10;Description automatically generated">
            <a:extLst>
              <a:ext uri="{FF2B5EF4-FFF2-40B4-BE49-F238E27FC236}">
                <a16:creationId xmlns:a16="http://schemas.microsoft.com/office/drawing/2014/main" id="{4243AE16-EFA0-4C43-8432-3E1BD473731B}"/>
              </a:ext>
            </a:extLst>
          </p:cNvPr>
          <p:cNvPicPr>
            <a:picLocks noChangeAspect="1"/>
          </p:cNvPicPr>
          <p:nvPr/>
        </p:nvPicPr>
        <p:blipFill>
          <a:blip r:embed="rId3"/>
          <a:stretch>
            <a:fillRect/>
          </a:stretch>
        </p:blipFill>
        <p:spPr>
          <a:xfrm>
            <a:off x="6259397" y="5178746"/>
            <a:ext cx="2884603" cy="1678098"/>
          </a:xfrm>
          <a:prstGeom prst="rect">
            <a:avLst/>
          </a:prstGeom>
        </p:spPr>
      </p:pic>
    </p:spTree>
    <p:extLst>
      <p:ext uri="{BB962C8B-B14F-4D97-AF65-F5344CB8AC3E}">
        <p14:creationId xmlns:p14="http://schemas.microsoft.com/office/powerpoint/2010/main" val="181765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1156"/>
            <a:ext cx="9144000" cy="1323593"/>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9" name="Google Shape;99;p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0" name="Google Shape;100;p2"/>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bg1"/>
                </a:solidFill>
              </a:rPr>
              <a:t>DDA Webpage </a:t>
            </a:r>
            <a:endParaRPr dirty="0">
              <a:solidFill>
                <a:schemeClr val="bg1"/>
              </a:solidFill>
            </a:endParaRPr>
          </a:p>
        </p:txBody>
      </p:sp>
      <p:sp>
        <p:nvSpPr>
          <p:cNvPr id="101" name="Google Shape;101;p2"/>
          <p:cNvSpPr txBox="1">
            <a:spLocks noGrp="1"/>
          </p:cNvSpPr>
          <p:nvPr>
            <p:ph type="subTitle" idx="1"/>
          </p:nvPr>
        </p:nvSpPr>
        <p:spPr>
          <a:xfrm>
            <a:off x="-277091" y="1426124"/>
            <a:ext cx="4239491" cy="3819116"/>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endParaRPr lang="en-US" sz="3200" dirty="0">
              <a:solidFill>
                <a:schemeClr val="bg1"/>
              </a:solidFill>
            </a:endParaRPr>
          </a:p>
          <a:p>
            <a:pPr marL="571500" lvl="0" indent="-571500" algn="l" rtl="0">
              <a:lnSpc>
                <a:spcPct val="90000"/>
              </a:lnSpc>
              <a:spcBef>
                <a:spcPts val="0"/>
              </a:spcBef>
              <a:spcAft>
                <a:spcPts val="0"/>
              </a:spcAft>
              <a:buClr>
                <a:schemeClr val="lt1"/>
              </a:buClr>
              <a:buSzPts val="2700"/>
              <a:buFont typeface="Arial" panose="020B0604020202020204" pitchFamily="34" charset="0"/>
              <a:buChar char="•"/>
            </a:pPr>
            <a:r>
              <a:rPr lang="en-US" sz="3200" dirty="0">
                <a:solidFill>
                  <a:schemeClr val="bg1"/>
                </a:solidFill>
                <a:hlinkClick r:id="rId3">
                  <a:extLst>
                    <a:ext uri="{A12FA001-AC4F-418D-AE19-62706E023703}">
                      <ahyp:hlinkClr xmlns:ahyp="http://schemas.microsoft.com/office/drawing/2018/hyperlinkcolor" val="tx"/>
                    </a:ext>
                  </a:extLst>
                </a:hlinkClick>
              </a:rPr>
              <a:t>https://comstockmi.gov/</a:t>
            </a:r>
            <a:r>
              <a:rPr lang="en-US" sz="3200" u="sng" dirty="0">
                <a:solidFill>
                  <a:schemeClr val="bg1"/>
                </a:solidFill>
                <a:hlinkClick r:id="rId3">
                  <a:extLst>
                    <a:ext uri="{A12FA001-AC4F-418D-AE19-62706E023703}">
                      <ahyp:hlinkClr xmlns:ahyp="http://schemas.microsoft.com/office/drawing/2018/hyperlinkcolor" val="tx"/>
                    </a:ext>
                  </a:extLst>
                </a:hlinkClick>
              </a:rPr>
              <a:t>downtown-de</a:t>
            </a:r>
            <a:r>
              <a:rPr lang="en-US" sz="3200" u="sng" dirty="0">
                <a:solidFill>
                  <a:schemeClr val="bg1"/>
                </a:solidFill>
              </a:rPr>
              <a:t>velopment-authority/</a:t>
            </a:r>
            <a:endParaRPr sz="3200" u="sng" dirty="0">
              <a:solidFill>
                <a:schemeClr val="bg1"/>
              </a:solidFill>
            </a:endParaRPr>
          </a:p>
        </p:txBody>
      </p:sp>
      <p:pic>
        <p:nvPicPr>
          <p:cNvPr id="8" name="Picture 7" descr="Logo, company name&#10;&#10;Description automatically generated">
            <a:extLst>
              <a:ext uri="{FF2B5EF4-FFF2-40B4-BE49-F238E27FC236}">
                <a16:creationId xmlns:a16="http://schemas.microsoft.com/office/drawing/2014/main" id="{4243AE16-EFA0-4C43-8432-3E1BD473731B}"/>
              </a:ext>
            </a:extLst>
          </p:cNvPr>
          <p:cNvPicPr>
            <a:picLocks noChangeAspect="1"/>
          </p:cNvPicPr>
          <p:nvPr/>
        </p:nvPicPr>
        <p:blipFill>
          <a:blip r:embed="rId4"/>
          <a:stretch>
            <a:fillRect/>
          </a:stretch>
        </p:blipFill>
        <p:spPr>
          <a:xfrm>
            <a:off x="9566016" y="3567142"/>
            <a:ext cx="2884603" cy="1678098"/>
          </a:xfrm>
          <a:prstGeom prst="rect">
            <a:avLst/>
          </a:prstGeom>
        </p:spPr>
      </p:pic>
      <p:pic>
        <p:nvPicPr>
          <p:cNvPr id="4" name="Picture 3">
            <a:extLst>
              <a:ext uri="{FF2B5EF4-FFF2-40B4-BE49-F238E27FC236}">
                <a16:creationId xmlns:a16="http://schemas.microsoft.com/office/drawing/2014/main" id="{973F1C23-2FF1-9837-D206-52755C91C791}"/>
              </a:ext>
            </a:extLst>
          </p:cNvPr>
          <p:cNvPicPr>
            <a:picLocks noChangeAspect="1"/>
          </p:cNvPicPr>
          <p:nvPr/>
        </p:nvPicPr>
        <p:blipFill>
          <a:blip r:embed="rId5"/>
          <a:stretch>
            <a:fillRect/>
          </a:stretch>
        </p:blipFill>
        <p:spPr>
          <a:xfrm>
            <a:off x="4760964" y="1426124"/>
            <a:ext cx="4223720" cy="5062756"/>
          </a:xfrm>
          <a:prstGeom prst="rect">
            <a:avLst/>
          </a:prstGeom>
        </p:spPr>
      </p:pic>
    </p:spTree>
    <p:extLst>
      <p:ext uri="{BB962C8B-B14F-4D97-AF65-F5344CB8AC3E}">
        <p14:creationId xmlns:p14="http://schemas.microsoft.com/office/powerpoint/2010/main" val="183557417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Informational Meetings</Template>
  <TotalTime>288</TotalTime>
  <Words>1043</Words>
  <Application>Microsoft Office PowerPoint</Application>
  <PresentationFormat>On-screen Show (4:3)</PresentationFormat>
  <Paragraphs>255</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Open Sans SemiBold</vt:lpstr>
      <vt:lpstr>Courier New</vt:lpstr>
      <vt:lpstr>Calibri</vt:lpstr>
      <vt:lpstr>Arial</vt:lpstr>
      <vt:lpstr>Office Theme</vt:lpstr>
      <vt:lpstr>PA 57 Report Informational Meeting November 20, 2023 </vt:lpstr>
      <vt:lpstr>Comstock Center  Downtown Development Authority</vt:lpstr>
      <vt:lpstr>PA 57 of 2018</vt:lpstr>
      <vt:lpstr>PA 57 Act TIF and Development Plan Directives</vt:lpstr>
      <vt:lpstr>2019 TIF and Development Plan</vt:lpstr>
      <vt:lpstr>The Comstock Center Plan</vt:lpstr>
      <vt:lpstr>Comstock Center DDA and TIF Districts </vt:lpstr>
      <vt:lpstr>Board of Directors - 2023</vt:lpstr>
      <vt:lpstr>DDA Webpage </vt:lpstr>
      <vt:lpstr>Comstock Center Goals and Objectives – April 2023</vt:lpstr>
      <vt:lpstr>Comstock Center DDA –  Short Term Priorities - 1 to 2 years</vt:lpstr>
      <vt:lpstr>Comstock Center DDA –  Long Term Priorities - 3 to 5 years</vt:lpstr>
      <vt:lpstr>Comstock Center  August 2023 DDA/TIF Budget</vt:lpstr>
      <vt:lpstr>  DDA Participation &amp; Partnerships</vt:lpstr>
      <vt:lpstr>2023 Projects - Beautify</vt:lpstr>
      <vt:lpstr>  2023 Projects - Events</vt:lpstr>
      <vt:lpstr>  2023 Projects - Events</vt:lpstr>
      <vt:lpstr>  2023 Projects - Events</vt:lpstr>
      <vt:lpstr>2023 Projects – Economic Development</vt:lpstr>
      <vt:lpstr>2023 Projects – Economic Development</vt:lpstr>
      <vt:lpstr>2023 Projects – Economic Development</vt:lpstr>
      <vt:lpstr>2023 Projects – Executive Committee</vt:lpstr>
      <vt:lpstr>2023 Outreach / Training</vt:lpstr>
      <vt:lpstr>2023 Outreach / Training</vt:lpstr>
      <vt:lpstr>Grants</vt:lpstr>
      <vt:lpstr>Donations</vt:lpstr>
      <vt:lpstr>Awards</vt:lpstr>
      <vt:lpstr>Learn More about DDAs</vt:lpstr>
      <vt:lpstr>Meetings &amp;   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Informational Meeting September 28, 2022 v.2</dc:title>
  <dc:creator>Steve Deisler</dc:creator>
  <cp:lastModifiedBy>Steve Deisler</cp:lastModifiedBy>
  <cp:revision>21</cp:revision>
  <cp:lastPrinted>2023-11-13T16:55:07Z</cp:lastPrinted>
  <dcterms:created xsi:type="dcterms:W3CDTF">2023-09-07T20:30:29Z</dcterms:created>
  <dcterms:modified xsi:type="dcterms:W3CDTF">2023-11-14T13:00:36Z</dcterms:modified>
</cp:coreProperties>
</file>