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82" r:id="rId4"/>
    <p:sldId id="284" r:id="rId5"/>
    <p:sldId id="283" r:id="rId6"/>
    <p:sldId id="260" r:id="rId7"/>
    <p:sldId id="273" r:id="rId8"/>
    <p:sldId id="287" r:id="rId9"/>
    <p:sldId id="265" r:id="rId10"/>
    <p:sldId id="289" r:id="rId11"/>
    <p:sldId id="264" r:id="rId12"/>
    <p:sldId id="288" r:id="rId13"/>
    <p:sldId id="277" r:id="rId14"/>
    <p:sldId id="275" r:id="rId15"/>
    <p:sldId id="285" r:id="rId16"/>
    <p:sldId id="281" r:id="rId17"/>
    <p:sldId id="286" r:id="rId18"/>
    <p:sldId id="276" r:id="rId19"/>
    <p:sldId id="278" r:id="rId20"/>
    <p:sldId id="269" r:id="rId21"/>
    <p:sldId id="290" r:id="rId22"/>
    <p:sldId id="272" r:id="rId23"/>
    <p:sldId id="280" r:id="rId24"/>
  </p:sldIdLst>
  <p:sldSz cx="9144000" cy="6858000" type="screen4x3"/>
  <p:notesSz cx="7010400" cy="9296400"/>
  <p:embeddedFontLst>
    <p:embeddedFont>
      <p:font typeface="Calibri" panose="020F0502020204030204" pitchFamily="34" charset="0"/>
      <p:regular r:id="rId26"/>
      <p:bold r:id="rId27"/>
      <p:italic r:id="rId28"/>
      <p:boldItalic r:id="rId29"/>
    </p:embeddedFont>
    <p:embeddedFont>
      <p:font typeface="Open Sans SemiBold" panose="020B0706030804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jVPv8uW3zjxRtqVMONJ7k9E1Lx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96" name="Google Shape;96;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10</a:t>
            </a:fld>
            <a:endParaRPr/>
          </a:p>
        </p:txBody>
      </p:sp>
    </p:spTree>
    <p:extLst>
      <p:ext uri="{BB962C8B-B14F-4D97-AF65-F5344CB8AC3E}">
        <p14:creationId xmlns:p14="http://schemas.microsoft.com/office/powerpoint/2010/main" val="3115405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96" name="Google Shape;96;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11</a:t>
            </a:fld>
            <a:endParaRPr/>
          </a:p>
        </p:txBody>
      </p:sp>
    </p:spTree>
    <p:extLst>
      <p:ext uri="{BB962C8B-B14F-4D97-AF65-F5344CB8AC3E}">
        <p14:creationId xmlns:p14="http://schemas.microsoft.com/office/powerpoint/2010/main" val="1771330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96" name="Google Shape;96;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12</a:t>
            </a:fld>
            <a:endParaRPr/>
          </a:p>
        </p:txBody>
      </p:sp>
    </p:spTree>
    <p:extLst>
      <p:ext uri="{BB962C8B-B14F-4D97-AF65-F5344CB8AC3E}">
        <p14:creationId xmlns:p14="http://schemas.microsoft.com/office/powerpoint/2010/main" val="3417427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96" name="Google Shape;96;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13</a:t>
            </a:fld>
            <a:endParaRPr/>
          </a:p>
        </p:txBody>
      </p:sp>
    </p:spTree>
    <p:extLst>
      <p:ext uri="{BB962C8B-B14F-4D97-AF65-F5344CB8AC3E}">
        <p14:creationId xmlns:p14="http://schemas.microsoft.com/office/powerpoint/2010/main" val="1082087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96" name="Google Shape;96;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14</a:t>
            </a:fld>
            <a:endParaRPr/>
          </a:p>
        </p:txBody>
      </p:sp>
    </p:spTree>
    <p:extLst>
      <p:ext uri="{BB962C8B-B14F-4D97-AF65-F5344CB8AC3E}">
        <p14:creationId xmlns:p14="http://schemas.microsoft.com/office/powerpoint/2010/main" val="113548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96" name="Google Shape;96;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15</a:t>
            </a:fld>
            <a:endParaRPr/>
          </a:p>
        </p:txBody>
      </p:sp>
    </p:spTree>
    <p:extLst>
      <p:ext uri="{BB962C8B-B14F-4D97-AF65-F5344CB8AC3E}">
        <p14:creationId xmlns:p14="http://schemas.microsoft.com/office/powerpoint/2010/main" val="239985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96" name="Google Shape;96;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16</a:t>
            </a:fld>
            <a:endParaRPr/>
          </a:p>
        </p:txBody>
      </p:sp>
    </p:spTree>
    <p:extLst>
      <p:ext uri="{BB962C8B-B14F-4D97-AF65-F5344CB8AC3E}">
        <p14:creationId xmlns:p14="http://schemas.microsoft.com/office/powerpoint/2010/main" val="778885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96" name="Google Shape;96;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17</a:t>
            </a:fld>
            <a:endParaRPr/>
          </a:p>
        </p:txBody>
      </p:sp>
    </p:spTree>
    <p:extLst>
      <p:ext uri="{BB962C8B-B14F-4D97-AF65-F5344CB8AC3E}">
        <p14:creationId xmlns:p14="http://schemas.microsoft.com/office/powerpoint/2010/main" val="1080071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96" name="Google Shape;96;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18</a:t>
            </a:fld>
            <a:endParaRPr/>
          </a:p>
        </p:txBody>
      </p:sp>
    </p:spTree>
    <p:extLst>
      <p:ext uri="{BB962C8B-B14F-4D97-AF65-F5344CB8AC3E}">
        <p14:creationId xmlns:p14="http://schemas.microsoft.com/office/powerpoint/2010/main" val="1302259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dirty="0"/>
          </a:p>
        </p:txBody>
      </p:sp>
      <p:sp>
        <p:nvSpPr>
          <p:cNvPr id="96" name="Google Shape;96;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19</a:t>
            </a:fld>
            <a:endParaRPr/>
          </a:p>
        </p:txBody>
      </p:sp>
    </p:spTree>
    <p:extLst>
      <p:ext uri="{BB962C8B-B14F-4D97-AF65-F5344CB8AC3E}">
        <p14:creationId xmlns:p14="http://schemas.microsoft.com/office/powerpoint/2010/main" val="706142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96" name="Google Shape;96;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96" name="Google Shape;96;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20</a:t>
            </a:fld>
            <a:endParaRPr/>
          </a:p>
        </p:txBody>
      </p:sp>
    </p:spTree>
    <p:extLst>
      <p:ext uri="{BB962C8B-B14F-4D97-AF65-F5344CB8AC3E}">
        <p14:creationId xmlns:p14="http://schemas.microsoft.com/office/powerpoint/2010/main" val="849762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96" name="Google Shape;96;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21</a:t>
            </a:fld>
            <a:endParaRPr/>
          </a:p>
        </p:txBody>
      </p:sp>
    </p:spTree>
    <p:extLst>
      <p:ext uri="{BB962C8B-B14F-4D97-AF65-F5344CB8AC3E}">
        <p14:creationId xmlns:p14="http://schemas.microsoft.com/office/powerpoint/2010/main" val="2483625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96" name="Google Shape;96;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22</a:t>
            </a:fld>
            <a:endParaRPr/>
          </a:p>
        </p:txBody>
      </p:sp>
    </p:spTree>
    <p:extLst>
      <p:ext uri="{BB962C8B-B14F-4D97-AF65-F5344CB8AC3E}">
        <p14:creationId xmlns:p14="http://schemas.microsoft.com/office/powerpoint/2010/main" val="364718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23</a:t>
            </a:fld>
            <a:endParaRPr/>
          </a:p>
        </p:txBody>
      </p:sp>
    </p:spTree>
    <p:extLst>
      <p:ext uri="{BB962C8B-B14F-4D97-AF65-F5344CB8AC3E}">
        <p14:creationId xmlns:p14="http://schemas.microsoft.com/office/powerpoint/2010/main" val="1261530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96" name="Google Shape;96;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3</a:t>
            </a:fld>
            <a:endParaRPr/>
          </a:p>
        </p:txBody>
      </p:sp>
    </p:spTree>
    <p:extLst>
      <p:ext uri="{BB962C8B-B14F-4D97-AF65-F5344CB8AC3E}">
        <p14:creationId xmlns:p14="http://schemas.microsoft.com/office/powerpoint/2010/main" val="3396827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96" name="Google Shape;96;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4</a:t>
            </a:fld>
            <a:endParaRPr/>
          </a:p>
        </p:txBody>
      </p:sp>
    </p:spTree>
    <p:extLst>
      <p:ext uri="{BB962C8B-B14F-4D97-AF65-F5344CB8AC3E}">
        <p14:creationId xmlns:p14="http://schemas.microsoft.com/office/powerpoint/2010/main" val="596570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96" name="Google Shape;96;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5</a:t>
            </a:fld>
            <a:endParaRPr/>
          </a:p>
        </p:txBody>
      </p:sp>
    </p:spTree>
    <p:extLst>
      <p:ext uri="{BB962C8B-B14F-4D97-AF65-F5344CB8AC3E}">
        <p14:creationId xmlns:p14="http://schemas.microsoft.com/office/powerpoint/2010/main" val="2882122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96" name="Google Shape;96;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6</a:t>
            </a:fld>
            <a:endParaRPr/>
          </a:p>
        </p:txBody>
      </p:sp>
    </p:spTree>
    <p:extLst>
      <p:ext uri="{BB962C8B-B14F-4D97-AF65-F5344CB8AC3E}">
        <p14:creationId xmlns:p14="http://schemas.microsoft.com/office/powerpoint/2010/main" val="353964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96" name="Google Shape;96;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7</a:t>
            </a:fld>
            <a:endParaRPr/>
          </a:p>
        </p:txBody>
      </p:sp>
    </p:spTree>
    <p:extLst>
      <p:ext uri="{BB962C8B-B14F-4D97-AF65-F5344CB8AC3E}">
        <p14:creationId xmlns:p14="http://schemas.microsoft.com/office/powerpoint/2010/main" val="2477051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96" name="Google Shape;96;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8</a:t>
            </a:fld>
            <a:endParaRPr/>
          </a:p>
        </p:txBody>
      </p:sp>
    </p:spTree>
    <p:extLst>
      <p:ext uri="{BB962C8B-B14F-4D97-AF65-F5344CB8AC3E}">
        <p14:creationId xmlns:p14="http://schemas.microsoft.com/office/powerpoint/2010/main" val="2962441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96" name="Google Shape;96;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9</a:t>
            </a:fld>
            <a:endParaRPr/>
          </a:p>
        </p:txBody>
      </p:sp>
    </p:spTree>
    <p:extLst>
      <p:ext uri="{BB962C8B-B14F-4D97-AF65-F5344CB8AC3E}">
        <p14:creationId xmlns:p14="http://schemas.microsoft.com/office/powerpoint/2010/main" val="221237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7"/>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4"/>
          <p:cNvSpPr>
            <a:spLocks noGrp="1"/>
          </p:cNvSpPr>
          <p:nvPr>
            <p:ph type="pic" idx="2"/>
          </p:nvPr>
        </p:nvSpPr>
        <p:spPr>
          <a:xfrm>
            <a:off x="3887391" y="987426"/>
            <a:ext cx="4629150" cy="4873625"/>
          </a:xfrm>
          <a:prstGeom prst="rect">
            <a:avLst/>
          </a:prstGeom>
          <a:noFill/>
          <a:ln>
            <a:noFill/>
          </a:ln>
        </p:spPr>
      </p:sp>
      <p:sp>
        <p:nvSpPr>
          <p:cNvPr id="68" name="Google Shape;68;p1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hyperlink" Target="http://www.comstockmi.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omstockmi.gov/downtown-d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
          <p:cNvSpPr/>
          <p:nvPr/>
        </p:nvSpPr>
        <p:spPr>
          <a:xfrm>
            <a:off x="0" y="0"/>
            <a:ext cx="9144000" cy="4212367"/>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dirty="0">
              <a:solidFill>
                <a:schemeClr val="lt1"/>
              </a:solidFill>
              <a:highlight>
                <a:srgbClr val="FF0000"/>
              </a:highlight>
              <a:latin typeface="Calibri"/>
              <a:ea typeface="Calibri"/>
              <a:cs typeface="Calibri"/>
              <a:sym typeface="Calibri"/>
            </a:endParaRPr>
          </a:p>
        </p:txBody>
      </p:sp>
      <p:sp>
        <p:nvSpPr>
          <p:cNvPr id="92" name="Google Shape;92;p1"/>
          <p:cNvSpPr txBox="1">
            <a:spLocks noGrp="1"/>
          </p:cNvSpPr>
          <p:nvPr>
            <p:ph type="title"/>
          </p:nvPr>
        </p:nvSpPr>
        <p:spPr>
          <a:xfrm>
            <a:off x="0" y="552176"/>
            <a:ext cx="9144000" cy="31080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250"/>
              <a:buFont typeface="Open Sans SemiBold"/>
              <a:buNone/>
            </a:pPr>
            <a:r>
              <a:rPr lang="en-US" sz="5250" b="1" dirty="0">
                <a:solidFill>
                  <a:schemeClr val="lt1"/>
                </a:solidFill>
                <a:latin typeface="Open Sans SemiBold"/>
                <a:ea typeface="Open Sans SemiBold"/>
                <a:cs typeface="Open Sans SemiBold"/>
                <a:sym typeface="Open Sans SemiBold"/>
              </a:rPr>
              <a:t>Informational Meeting</a:t>
            </a:r>
            <a:br>
              <a:rPr lang="en-US" sz="5250" b="1" dirty="0">
                <a:solidFill>
                  <a:schemeClr val="lt1"/>
                </a:solidFill>
                <a:latin typeface="Open Sans SemiBold"/>
                <a:ea typeface="Open Sans SemiBold"/>
                <a:cs typeface="Open Sans SemiBold"/>
                <a:sym typeface="Open Sans SemiBold"/>
              </a:rPr>
            </a:br>
            <a:r>
              <a:rPr lang="en-US" sz="2700" b="1" dirty="0">
                <a:solidFill>
                  <a:schemeClr val="lt1"/>
                </a:solidFill>
                <a:latin typeface="Open Sans SemiBold"/>
                <a:ea typeface="Open Sans SemiBold"/>
                <a:cs typeface="Open Sans SemiBold"/>
                <a:sym typeface="Open Sans SemiBold"/>
              </a:rPr>
              <a:t>September 28, 2022</a:t>
            </a:r>
            <a:br>
              <a:rPr lang="en-US" sz="2700" b="1" dirty="0">
                <a:solidFill>
                  <a:schemeClr val="lt1"/>
                </a:solidFill>
                <a:latin typeface="Open Sans SemiBold"/>
                <a:ea typeface="Open Sans SemiBold"/>
                <a:cs typeface="Open Sans SemiBold"/>
                <a:sym typeface="Open Sans SemiBold"/>
              </a:rPr>
            </a:br>
            <a:r>
              <a:rPr lang="en-US" sz="2700" b="1" dirty="0">
                <a:solidFill>
                  <a:schemeClr val="lt1"/>
                </a:solidFill>
                <a:latin typeface="Open Sans SemiBold"/>
                <a:ea typeface="Open Sans SemiBold"/>
                <a:cs typeface="Open Sans SemiBold"/>
                <a:sym typeface="Open Sans SemiBold"/>
              </a:rPr>
              <a:t>v.2</a:t>
            </a:r>
            <a:endParaRPr dirty="0"/>
          </a:p>
        </p:txBody>
      </p:sp>
      <p:pic>
        <p:nvPicPr>
          <p:cNvPr id="4" name="Picture 3" descr="Logo, company name&#10;&#10;Description automatically generated">
            <a:extLst>
              <a:ext uri="{FF2B5EF4-FFF2-40B4-BE49-F238E27FC236}">
                <a16:creationId xmlns:a16="http://schemas.microsoft.com/office/drawing/2014/main" id="{4D6FFB36-99CA-49FC-8FA3-98C89591105B}"/>
              </a:ext>
            </a:extLst>
          </p:cNvPr>
          <p:cNvPicPr>
            <a:picLocks noChangeAspect="1"/>
          </p:cNvPicPr>
          <p:nvPr/>
        </p:nvPicPr>
        <p:blipFill>
          <a:blip r:embed="rId3"/>
          <a:stretch>
            <a:fillRect/>
          </a:stretch>
        </p:blipFill>
        <p:spPr>
          <a:xfrm>
            <a:off x="4675694" y="4212366"/>
            <a:ext cx="4370026" cy="2542233"/>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2"/>
          <p:cNvSpPr/>
          <p:nvPr/>
        </p:nvSpPr>
        <p:spPr>
          <a:xfrm>
            <a:off x="0" y="1323593"/>
            <a:ext cx="9144000" cy="5533251"/>
          </a:xfrm>
          <a:prstGeom prst="rect">
            <a:avLst/>
          </a:prstGeom>
          <a:solidFill>
            <a:srgbClr val="4D4D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100" name="Google Shape;100;p2"/>
          <p:cNvSpPr txBox="1">
            <a:spLocks noGrp="1"/>
          </p:cNvSpPr>
          <p:nvPr>
            <p:ph type="ctrTitle"/>
          </p:nvPr>
        </p:nvSpPr>
        <p:spPr>
          <a:xfrm>
            <a:off x="0" y="1155"/>
            <a:ext cx="9144000" cy="1323594"/>
          </a:xfrm>
          <a:prstGeom prst="rect">
            <a:avLst/>
          </a:prstGeom>
          <a:solidFill>
            <a:schemeClr val="accent1">
              <a:lumMod val="75000"/>
            </a:schemeClr>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Open Sans SemiBold"/>
              <a:buNone/>
            </a:pPr>
            <a:r>
              <a:rPr lang="en-US" dirty="0">
                <a:solidFill>
                  <a:schemeClr val="bg1"/>
                </a:solidFill>
              </a:rPr>
              <a:t>  DDA Participation (cont’d)</a:t>
            </a:r>
            <a:endParaRPr dirty="0">
              <a:solidFill>
                <a:schemeClr val="bg1"/>
              </a:solidFill>
            </a:endParaRPr>
          </a:p>
        </p:txBody>
      </p:sp>
      <p:sp>
        <p:nvSpPr>
          <p:cNvPr id="101" name="Google Shape;101;p2"/>
          <p:cNvSpPr txBox="1">
            <a:spLocks noGrp="1"/>
          </p:cNvSpPr>
          <p:nvPr>
            <p:ph type="subTitle" idx="1"/>
          </p:nvPr>
        </p:nvSpPr>
        <p:spPr>
          <a:xfrm>
            <a:off x="210660" y="1455821"/>
            <a:ext cx="4924757" cy="4671601"/>
          </a:xfrm>
          <a:prstGeom prst="rect">
            <a:avLst/>
          </a:prstGeom>
          <a:noFill/>
          <a:ln>
            <a:noFill/>
          </a:ln>
        </p:spPr>
        <p:txBody>
          <a:bodyPr spcFirstLastPara="1" wrap="square" lIns="91425" tIns="45700" rIns="91425" bIns="45700" anchor="t" anchorCtr="0">
            <a:normAutofit fontScale="40000" lnSpcReduction="20000"/>
          </a:bodyPr>
          <a:lstStyle/>
          <a:p>
            <a:pPr marL="428625" lvl="0" indent="-428625" algn="l" rtl="0">
              <a:lnSpc>
                <a:spcPct val="90000"/>
              </a:lnSpc>
              <a:spcBef>
                <a:spcPts val="0"/>
              </a:spcBef>
              <a:spcAft>
                <a:spcPts val="0"/>
              </a:spcAft>
              <a:buClr>
                <a:schemeClr val="lt1"/>
              </a:buClr>
              <a:buSzPts val="2700"/>
              <a:buFont typeface="Courier New"/>
              <a:buChar char="o"/>
            </a:pPr>
            <a:endParaRPr lang="en-US" sz="112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r>
              <a:rPr lang="en-US" sz="11200" dirty="0">
                <a:solidFill>
                  <a:schemeClr val="bg1"/>
                </a:solidFill>
              </a:rPr>
              <a:t>Redevelopment Ready Community Certification Event.</a:t>
            </a:r>
          </a:p>
          <a:p>
            <a:pPr marL="428625" lvl="0" indent="-428625" algn="l" rtl="0">
              <a:lnSpc>
                <a:spcPct val="90000"/>
              </a:lnSpc>
              <a:spcBef>
                <a:spcPts val="0"/>
              </a:spcBef>
              <a:spcAft>
                <a:spcPts val="0"/>
              </a:spcAft>
              <a:buClr>
                <a:schemeClr val="lt1"/>
              </a:buClr>
              <a:buSzPts val="2700"/>
              <a:buFont typeface="Courier New"/>
              <a:buChar char="o"/>
            </a:pPr>
            <a:endParaRPr lang="en-US" sz="112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endParaRPr lang="en-US" sz="7000" dirty="0">
              <a:solidFill>
                <a:schemeClr val="bg1"/>
              </a:solidFill>
            </a:endParaRPr>
          </a:p>
          <a:p>
            <a:pPr marL="428625" indent="-428625" algn="l">
              <a:spcBef>
                <a:spcPts val="0"/>
              </a:spcBef>
              <a:buClr>
                <a:schemeClr val="lt1"/>
              </a:buClr>
              <a:buSzPts val="2700"/>
              <a:buFont typeface="Courier New"/>
              <a:buChar char="o"/>
            </a:pPr>
            <a:r>
              <a:rPr lang="en-US" sz="11200" dirty="0">
                <a:solidFill>
                  <a:schemeClr val="bg1"/>
                </a:solidFill>
              </a:rPr>
              <a:t>Movie Night at Merrill Park.</a:t>
            </a:r>
          </a:p>
          <a:p>
            <a:pPr marL="428625" lvl="0" indent="-428625" algn="l" rtl="0">
              <a:lnSpc>
                <a:spcPct val="90000"/>
              </a:lnSpc>
              <a:spcBef>
                <a:spcPts val="0"/>
              </a:spcBef>
              <a:spcAft>
                <a:spcPts val="0"/>
              </a:spcAft>
              <a:buClr>
                <a:schemeClr val="lt1"/>
              </a:buClr>
              <a:buSzPts val="2700"/>
              <a:buFont typeface="Courier New"/>
              <a:buChar char="o"/>
            </a:pPr>
            <a:endParaRPr sz="3600" dirty="0">
              <a:solidFill>
                <a:schemeClr val="bg1"/>
              </a:solidFill>
            </a:endParaRPr>
          </a:p>
        </p:txBody>
      </p:sp>
      <p:pic>
        <p:nvPicPr>
          <p:cNvPr id="6" name="Picture 5" descr="Logo, company name&#10;&#10;Description automatically generated">
            <a:extLst>
              <a:ext uri="{FF2B5EF4-FFF2-40B4-BE49-F238E27FC236}">
                <a16:creationId xmlns:a16="http://schemas.microsoft.com/office/drawing/2014/main" id="{6D2BE84A-BE7C-4625-A5BE-15AFE1C0AE6C}"/>
              </a:ext>
            </a:extLst>
          </p:cNvPr>
          <p:cNvPicPr>
            <a:picLocks noChangeAspect="1"/>
          </p:cNvPicPr>
          <p:nvPr/>
        </p:nvPicPr>
        <p:blipFill>
          <a:blip r:embed="rId3"/>
          <a:stretch>
            <a:fillRect/>
          </a:stretch>
        </p:blipFill>
        <p:spPr>
          <a:xfrm>
            <a:off x="9612197" y="2832710"/>
            <a:ext cx="2884603" cy="1678098"/>
          </a:xfrm>
          <a:prstGeom prst="rect">
            <a:avLst/>
          </a:prstGeom>
        </p:spPr>
      </p:pic>
      <p:pic>
        <p:nvPicPr>
          <p:cNvPr id="5" name="Picture 4">
            <a:extLst>
              <a:ext uri="{FF2B5EF4-FFF2-40B4-BE49-F238E27FC236}">
                <a16:creationId xmlns:a16="http://schemas.microsoft.com/office/drawing/2014/main" id="{CAF1C557-3233-5968-D191-A65AD60499C6}"/>
              </a:ext>
            </a:extLst>
          </p:cNvPr>
          <p:cNvPicPr>
            <a:picLocks noChangeAspect="1"/>
          </p:cNvPicPr>
          <p:nvPr/>
        </p:nvPicPr>
        <p:blipFill>
          <a:blip r:embed="rId4"/>
          <a:stretch>
            <a:fillRect/>
          </a:stretch>
        </p:blipFill>
        <p:spPr>
          <a:xfrm>
            <a:off x="4572000" y="4740382"/>
            <a:ext cx="4219929" cy="1323594"/>
          </a:xfrm>
          <a:prstGeom prst="rect">
            <a:avLst/>
          </a:prstGeom>
          <a:ln>
            <a:noFill/>
          </a:ln>
          <a:effectLst>
            <a:softEdge rad="112500"/>
          </a:effectLst>
        </p:spPr>
      </p:pic>
      <p:pic>
        <p:nvPicPr>
          <p:cNvPr id="12" name="Picture 11">
            <a:extLst>
              <a:ext uri="{FF2B5EF4-FFF2-40B4-BE49-F238E27FC236}">
                <a16:creationId xmlns:a16="http://schemas.microsoft.com/office/drawing/2014/main" id="{D01FCB70-C243-7E59-66D8-FEA5151EF6E4}"/>
              </a:ext>
            </a:extLst>
          </p:cNvPr>
          <p:cNvPicPr>
            <a:picLocks noChangeAspect="1"/>
          </p:cNvPicPr>
          <p:nvPr/>
        </p:nvPicPr>
        <p:blipFill>
          <a:blip r:embed="rId5"/>
          <a:stretch>
            <a:fillRect/>
          </a:stretch>
        </p:blipFill>
        <p:spPr>
          <a:xfrm>
            <a:off x="5866678" y="1865273"/>
            <a:ext cx="2199460" cy="2376148"/>
          </a:xfrm>
          <a:prstGeom prst="rect">
            <a:avLst/>
          </a:prstGeom>
        </p:spPr>
      </p:pic>
    </p:spTree>
    <p:extLst>
      <p:ext uri="{BB962C8B-B14F-4D97-AF65-F5344CB8AC3E}">
        <p14:creationId xmlns:p14="http://schemas.microsoft.com/office/powerpoint/2010/main" val="839598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1156"/>
            <a:ext cx="9144000" cy="1323593"/>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99" name="Google Shape;99;p2"/>
          <p:cNvSpPr/>
          <p:nvPr/>
        </p:nvSpPr>
        <p:spPr>
          <a:xfrm>
            <a:off x="0" y="1324749"/>
            <a:ext cx="9144000" cy="5533251"/>
          </a:xfrm>
          <a:prstGeom prst="rect">
            <a:avLst/>
          </a:prstGeom>
          <a:solidFill>
            <a:srgbClr val="4D4D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100" name="Google Shape;100;p2"/>
          <p:cNvSpPr txBox="1">
            <a:spLocks noGrp="1"/>
          </p:cNvSpPr>
          <p:nvPr>
            <p:ph type="ctrTitle"/>
          </p:nvPr>
        </p:nvSpPr>
        <p:spPr>
          <a:xfrm>
            <a:off x="260902" y="1155"/>
            <a:ext cx="7431370" cy="13235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Open Sans SemiBold"/>
              <a:buNone/>
            </a:pPr>
            <a:r>
              <a:rPr lang="en-US" dirty="0">
                <a:solidFill>
                  <a:schemeClr val="bg1"/>
                </a:solidFill>
              </a:rPr>
              <a:t>2022 Projects</a:t>
            </a:r>
            <a:endParaRPr dirty="0">
              <a:solidFill>
                <a:schemeClr val="bg1"/>
              </a:solidFill>
            </a:endParaRPr>
          </a:p>
        </p:txBody>
      </p:sp>
      <p:sp>
        <p:nvSpPr>
          <p:cNvPr id="101" name="Google Shape;101;p2"/>
          <p:cNvSpPr txBox="1">
            <a:spLocks noGrp="1"/>
          </p:cNvSpPr>
          <p:nvPr>
            <p:ph type="subTitle" idx="1"/>
          </p:nvPr>
        </p:nvSpPr>
        <p:spPr>
          <a:xfrm>
            <a:off x="260902" y="1426124"/>
            <a:ext cx="8713416" cy="3751466"/>
          </a:xfrm>
          <a:prstGeom prst="rect">
            <a:avLst/>
          </a:prstGeom>
          <a:noFill/>
          <a:ln>
            <a:noFill/>
          </a:ln>
        </p:spPr>
        <p:txBody>
          <a:bodyPr spcFirstLastPara="1" wrap="square" lIns="91425" tIns="45700" rIns="91425" bIns="45700" anchor="t" anchorCtr="0">
            <a:normAutofit/>
          </a:bodyPr>
          <a:lstStyle/>
          <a:p>
            <a:pPr marL="428625" lvl="0" indent="-428625" algn="l" rtl="0">
              <a:lnSpc>
                <a:spcPct val="90000"/>
              </a:lnSpc>
              <a:spcBef>
                <a:spcPts val="0"/>
              </a:spcBef>
              <a:spcAft>
                <a:spcPts val="0"/>
              </a:spcAft>
              <a:buClr>
                <a:schemeClr val="lt1"/>
              </a:buClr>
              <a:buSzPts val="2700"/>
              <a:buFont typeface="Courier New"/>
              <a:buChar char="o"/>
            </a:pPr>
            <a:r>
              <a:rPr lang="en-US" sz="3200" dirty="0">
                <a:solidFill>
                  <a:schemeClr val="bg1"/>
                </a:solidFill>
              </a:rPr>
              <a:t>Began implementing the </a:t>
            </a:r>
            <a:r>
              <a:rPr lang="en-US" sz="3900" i="1" dirty="0">
                <a:solidFill>
                  <a:srgbClr val="00B0F0"/>
                </a:solidFill>
              </a:rPr>
              <a:t>Beautify Comstock Center</a:t>
            </a:r>
            <a:r>
              <a:rPr lang="en-US" sz="3900" dirty="0">
                <a:solidFill>
                  <a:srgbClr val="0070C0"/>
                </a:solidFill>
              </a:rPr>
              <a:t> </a:t>
            </a:r>
            <a:r>
              <a:rPr lang="en-US" sz="3200" dirty="0">
                <a:solidFill>
                  <a:schemeClr val="bg1"/>
                </a:solidFill>
              </a:rPr>
              <a:t>initiative toward a full downtown revitalization </a:t>
            </a:r>
            <a:r>
              <a:rPr lang="en-US" sz="3200" i="1" dirty="0">
                <a:solidFill>
                  <a:schemeClr val="bg1"/>
                </a:solidFill>
              </a:rPr>
              <a:t>plan</a:t>
            </a:r>
            <a:r>
              <a:rPr lang="en-US" sz="3200" dirty="0">
                <a:solidFill>
                  <a:schemeClr val="bg1"/>
                </a:solidFill>
              </a:rPr>
              <a:t>.</a:t>
            </a:r>
          </a:p>
          <a:p>
            <a:pPr marL="0" lvl="0" indent="0" algn="l" rtl="0">
              <a:lnSpc>
                <a:spcPct val="90000"/>
              </a:lnSpc>
              <a:spcBef>
                <a:spcPts val="0"/>
              </a:spcBef>
              <a:spcAft>
                <a:spcPts val="0"/>
              </a:spcAft>
              <a:buClr>
                <a:schemeClr val="lt1"/>
              </a:buClr>
              <a:buSzPts val="2700"/>
            </a:pPr>
            <a:endParaRPr lang="en-US" sz="1800" dirty="0">
              <a:solidFill>
                <a:schemeClr val="bg1"/>
              </a:solidFill>
            </a:endParaRPr>
          </a:p>
          <a:p>
            <a:pPr marL="428625" indent="-428625" algn="l">
              <a:spcBef>
                <a:spcPts val="0"/>
              </a:spcBef>
              <a:buClr>
                <a:schemeClr val="lt1"/>
              </a:buClr>
              <a:buSzPts val="2700"/>
              <a:buFont typeface="Courier New"/>
              <a:buChar char="o"/>
            </a:pPr>
            <a:r>
              <a:rPr lang="en-US" sz="3200" dirty="0">
                <a:solidFill>
                  <a:schemeClr val="bg1"/>
                </a:solidFill>
              </a:rPr>
              <a:t>Established four welcoming gateways to Comstock Center with signs and plantings.</a:t>
            </a:r>
          </a:p>
          <a:p>
            <a:pPr marL="428625" indent="-428625" algn="l">
              <a:spcBef>
                <a:spcPts val="0"/>
              </a:spcBef>
              <a:buClr>
                <a:schemeClr val="lt1"/>
              </a:buClr>
              <a:buSzPts val="2700"/>
              <a:buFont typeface="Courier New"/>
              <a:buChar char="o"/>
            </a:pPr>
            <a:endParaRPr lang="en-US" sz="1500" dirty="0">
              <a:solidFill>
                <a:schemeClr val="bg1"/>
              </a:solidFill>
            </a:endParaRPr>
          </a:p>
          <a:p>
            <a:pPr marL="428625" indent="-428625" algn="l">
              <a:spcBef>
                <a:spcPts val="0"/>
              </a:spcBef>
              <a:buClr>
                <a:schemeClr val="lt1"/>
              </a:buClr>
              <a:buSzPts val="2700"/>
              <a:buFont typeface="Courier New"/>
              <a:buChar char="o"/>
            </a:pPr>
            <a:endParaRPr lang="en-US" sz="32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endParaRPr lang="en-US" sz="32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endParaRPr lang="en-US" sz="3200" dirty="0">
              <a:solidFill>
                <a:schemeClr val="bg1"/>
              </a:solidFill>
            </a:endParaRPr>
          </a:p>
          <a:p>
            <a:pPr marL="0" lvl="0" indent="0" algn="l" rtl="0">
              <a:lnSpc>
                <a:spcPct val="90000"/>
              </a:lnSpc>
              <a:spcBef>
                <a:spcPts val="0"/>
              </a:spcBef>
              <a:spcAft>
                <a:spcPts val="0"/>
              </a:spcAft>
              <a:buClr>
                <a:schemeClr val="lt1"/>
              </a:buClr>
              <a:buSzPts val="2700"/>
            </a:pPr>
            <a:endParaRPr lang="en-US" sz="1300" dirty="0">
              <a:solidFill>
                <a:schemeClr val="bg1"/>
              </a:solidFill>
            </a:endParaRPr>
          </a:p>
          <a:p>
            <a:pPr marL="0" lvl="0" indent="0" algn="l" rtl="0">
              <a:lnSpc>
                <a:spcPct val="90000"/>
              </a:lnSpc>
              <a:spcBef>
                <a:spcPts val="0"/>
              </a:spcBef>
              <a:spcAft>
                <a:spcPts val="0"/>
              </a:spcAft>
              <a:buClr>
                <a:schemeClr val="lt1"/>
              </a:buClr>
              <a:buSzPts val="2700"/>
            </a:pPr>
            <a:endParaRPr lang="en-US" sz="3200" dirty="0">
              <a:solidFill>
                <a:schemeClr val="bg1"/>
              </a:solidFill>
            </a:endParaRPr>
          </a:p>
          <a:p>
            <a:pPr marL="0" lvl="0" indent="0" algn="l" rtl="0">
              <a:lnSpc>
                <a:spcPct val="90000"/>
              </a:lnSpc>
              <a:spcBef>
                <a:spcPts val="0"/>
              </a:spcBef>
              <a:spcAft>
                <a:spcPts val="0"/>
              </a:spcAft>
              <a:buClr>
                <a:schemeClr val="lt1"/>
              </a:buClr>
              <a:buSzPts val="2700"/>
            </a:pPr>
            <a:endParaRPr lang="en-US" sz="32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endParaRPr lang="en-US" sz="32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endParaRPr dirty="0">
              <a:solidFill>
                <a:schemeClr val="bg1"/>
              </a:solidFill>
            </a:endParaRPr>
          </a:p>
        </p:txBody>
      </p:sp>
      <p:pic>
        <p:nvPicPr>
          <p:cNvPr id="7" name="Picture 6" descr="Logo, company name&#10;&#10;Description automatically generated">
            <a:extLst>
              <a:ext uri="{FF2B5EF4-FFF2-40B4-BE49-F238E27FC236}">
                <a16:creationId xmlns:a16="http://schemas.microsoft.com/office/drawing/2014/main" id="{AF0F0B30-79B2-4833-A81F-B3E7AFAB2E71}"/>
              </a:ext>
            </a:extLst>
          </p:cNvPr>
          <p:cNvPicPr>
            <a:picLocks noChangeAspect="1"/>
          </p:cNvPicPr>
          <p:nvPr/>
        </p:nvPicPr>
        <p:blipFill>
          <a:blip r:embed="rId3"/>
          <a:stretch>
            <a:fillRect/>
          </a:stretch>
        </p:blipFill>
        <p:spPr>
          <a:xfrm>
            <a:off x="9861578" y="1623759"/>
            <a:ext cx="2884603" cy="1678098"/>
          </a:xfrm>
          <a:prstGeom prst="rect">
            <a:avLst/>
          </a:prstGeom>
        </p:spPr>
      </p:pic>
      <p:pic>
        <p:nvPicPr>
          <p:cNvPr id="3" name="Picture 2">
            <a:extLst>
              <a:ext uri="{FF2B5EF4-FFF2-40B4-BE49-F238E27FC236}">
                <a16:creationId xmlns:a16="http://schemas.microsoft.com/office/drawing/2014/main" id="{1B1BA9A8-1D69-B2F5-6F17-FA773CB6D90A}"/>
              </a:ext>
            </a:extLst>
          </p:cNvPr>
          <p:cNvPicPr>
            <a:picLocks noChangeAspect="1"/>
          </p:cNvPicPr>
          <p:nvPr/>
        </p:nvPicPr>
        <p:blipFill>
          <a:blip r:embed="rId4"/>
          <a:stretch>
            <a:fillRect/>
          </a:stretch>
        </p:blipFill>
        <p:spPr>
          <a:xfrm>
            <a:off x="2249626" y="4172376"/>
            <a:ext cx="4382083" cy="2648192"/>
          </a:xfrm>
          <a:prstGeom prst="rect">
            <a:avLst/>
          </a:prstGeom>
          <a:ln>
            <a:noFill/>
          </a:ln>
          <a:effectLst>
            <a:softEdge rad="112500"/>
          </a:effectLst>
        </p:spPr>
      </p:pic>
    </p:spTree>
    <p:extLst>
      <p:ext uri="{BB962C8B-B14F-4D97-AF65-F5344CB8AC3E}">
        <p14:creationId xmlns:p14="http://schemas.microsoft.com/office/powerpoint/2010/main" val="1640732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1156"/>
            <a:ext cx="9144000" cy="1323593"/>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99" name="Google Shape;99;p2"/>
          <p:cNvSpPr/>
          <p:nvPr/>
        </p:nvSpPr>
        <p:spPr>
          <a:xfrm>
            <a:off x="0" y="1324749"/>
            <a:ext cx="9144000" cy="5533251"/>
          </a:xfrm>
          <a:prstGeom prst="rect">
            <a:avLst/>
          </a:prstGeom>
          <a:solidFill>
            <a:srgbClr val="4D4D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100" name="Google Shape;100;p2"/>
          <p:cNvSpPr txBox="1">
            <a:spLocks noGrp="1"/>
          </p:cNvSpPr>
          <p:nvPr>
            <p:ph type="ctrTitle"/>
          </p:nvPr>
        </p:nvSpPr>
        <p:spPr>
          <a:xfrm>
            <a:off x="260902" y="1155"/>
            <a:ext cx="7431370" cy="13235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Open Sans SemiBold"/>
              <a:buNone/>
            </a:pPr>
            <a:r>
              <a:rPr lang="en-US" dirty="0">
                <a:solidFill>
                  <a:schemeClr val="bg1"/>
                </a:solidFill>
              </a:rPr>
              <a:t>2022 Projects (cont’d)</a:t>
            </a:r>
            <a:endParaRPr dirty="0">
              <a:solidFill>
                <a:schemeClr val="bg1"/>
              </a:solidFill>
            </a:endParaRPr>
          </a:p>
        </p:txBody>
      </p:sp>
      <p:sp>
        <p:nvSpPr>
          <p:cNvPr id="101" name="Google Shape;101;p2"/>
          <p:cNvSpPr txBox="1">
            <a:spLocks noGrp="1"/>
          </p:cNvSpPr>
          <p:nvPr>
            <p:ph type="subTitle" idx="1"/>
          </p:nvPr>
        </p:nvSpPr>
        <p:spPr>
          <a:xfrm>
            <a:off x="260902" y="1426123"/>
            <a:ext cx="5890516" cy="5196349"/>
          </a:xfrm>
          <a:prstGeom prst="rect">
            <a:avLst/>
          </a:prstGeom>
          <a:noFill/>
          <a:ln>
            <a:noFill/>
          </a:ln>
        </p:spPr>
        <p:txBody>
          <a:bodyPr spcFirstLastPara="1" wrap="square" lIns="91425" tIns="45700" rIns="91425" bIns="45700" anchor="t" anchorCtr="0">
            <a:normAutofit/>
          </a:bodyPr>
          <a:lstStyle/>
          <a:p>
            <a:pPr marL="428625" indent="-428625" algn="l">
              <a:spcBef>
                <a:spcPts val="0"/>
              </a:spcBef>
              <a:buClr>
                <a:schemeClr val="lt1"/>
              </a:buClr>
              <a:buSzPts val="2700"/>
              <a:buFont typeface="Courier New"/>
              <a:buChar char="o"/>
            </a:pPr>
            <a:endParaRPr lang="en-US" sz="1500" dirty="0">
              <a:solidFill>
                <a:schemeClr val="bg1"/>
              </a:solidFill>
            </a:endParaRPr>
          </a:p>
          <a:p>
            <a:pPr marL="428625" indent="-428625" algn="l">
              <a:spcBef>
                <a:spcPts val="0"/>
              </a:spcBef>
              <a:buClr>
                <a:schemeClr val="lt1"/>
              </a:buClr>
              <a:buSzPts val="2700"/>
              <a:buFont typeface="Courier New"/>
              <a:buChar char="o"/>
            </a:pPr>
            <a:r>
              <a:rPr lang="en-US" sz="3200" dirty="0">
                <a:solidFill>
                  <a:schemeClr val="bg1"/>
                </a:solidFill>
              </a:rPr>
              <a:t>Contracted the placement and maintenance of 30 planters around Comstock Center and the gateways.</a:t>
            </a:r>
          </a:p>
          <a:p>
            <a:pPr marL="428625" indent="-428625" algn="l">
              <a:spcBef>
                <a:spcPts val="0"/>
              </a:spcBef>
              <a:buClr>
                <a:schemeClr val="lt1"/>
              </a:buClr>
              <a:buSzPts val="2700"/>
              <a:buFont typeface="Courier New"/>
              <a:buChar char="o"/>
            </a:pPr>
            <a:endParaRPr lang="en-US" sz="3200" dirty="0">
              <a:solidFill>
                <a:schemeClr val="bg1"/>
              </a:solidFill>
            </a:endParaRPr>
          </a:p>
          <a:p>
            <a:pPr marL="428625" indent="-428625" algn="l">
              <a:spcBef>
                <a:spcPts val="0"/>
              </a:spcBef>
              <a:buClr>
                <a:schemeClr val="lt1"/>
              </a:buClr>
              <a:buSzPts val="2700"/>
              <a:buFont typeface="Courier New"/>
              <a:buChar char="o"/>
            </a:pPr>
            <a:endParaRPr lang="en-US" sz="3200" dirty="0">
              <a:solidFill>
                <a:schemeClr val="bg1"/>
              </a:solidFill>
            </a:endParaRPr>
          </a:p>
          <a:p>
            <a:pPr marL="428625" indent="-428625" algn="l">
              <a:spcBef>
                <a:spcPts val="0"/>
              </a:spcBef>
              <a:buClr>
                <a:schemeClr val="lt1"/>
              </a:buClr>
              <a:buSzPts val="2700"/>
              <a:buFont typeface="Courier New"/>
              <a:buChar char="o"/>
            </a:pPr>
            <a:r>
              <a:rPr lang="en-US" sz="3200" dirty="0">
                <a:solidFill>
                  <a:schemeClr val="bg1"/>
                </a:solidFill>
              </a:rPr>
              <a:t>Seasonally changed banners in Comstock Center.</a:t>
            </a:r>
          </a:p>
          <a:p>
            <a:pPr marL="428625" indent="-428625" algn="l">
              <a:spcBef>
                <a:spcPts val="0"/>
              </a:spcBef>
              <a:buClr>
                <a:schemeClr val="lt1"/>
              </a:buClr>
              <a:buSzPts val="2700"/>
              <a:buFont typeface="Courier New"/>
              <a:buChar char="o"/>
            </a:pPr>
            <a:endParaRPr lang="en-US" sz="3200" dirty="0">
              <a:solidFill>
                <a:schemeClr val="bg1"/>
              </a:solidFill>
            </a:endParaRPr>
          </a:p>
          <a:p>
            <a:pPr marL="428625" indent="-428625" algn="l">
              <a:spcBef>
                <a:spcPts val="0"/>
              </a:spcBef>
              <a:buClr>
                <a:schemeClr val="lt1"/>
              </a:buClr>
              <a:buSzPts val="2700"/>
              <a:buFont typeface="Courier New"/>
              <a:buChar char="o"/>
            </a:pPr>
            <a:endParaRPr lang="en-US" sz="3200" dirty="0">
              <a:solidFill>
                <a:schemeClr val="bg1"/>
              </a:solidFill>
            </a:endParaRPr>
          </a:p>
          <a:p>
            <a:pPr marL="428625" indent="-428625" algn="l">
              <a:spcBef>
                <a:spcPts val="0"/>
              </a:spcBef>
              <a:buClr>
                <a:schemeClr val="lt1"/>
              </a:buClr>
              <a:buSzPts val="2700"/>
              <a:buFont typeface="Courier New"/>
              <a:buChar char="o"/>
            </a:pPr>
            <a:endParaRPr lang="en-US" sz="3200" dirty="0">
              <a:solidFill>
                <a:schemeClr val="bg1"/>
              </a:solidFill>
            </a:endParaRPr>
          </a:p>
          <a:p>
            <a:pPr marL="428625" indent="-428625" algn="l">
              <a:spcBef>
                <a:spcPts val="0"/>
              </a:spcBef>
              <a:buClr>
                <a:schemeClr val="lt1"/>
              </a:buClr>
              <a:buSzPts val="2700"/>
              <a:buFont typeface="Courier New"/>
              <a:buChar char="o"/>
            </a:pPr>
            <a:endParaRPr lang="en-US" sz="32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endParaRPr lang="en-US" sz="32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endParaRPr lang="en-US" sz="3200" dirty="0">
              <a:solidFill>
                <a:schemeClr val="bg1"/>
              </a:solidFill>
            </a:endParaRPr>
          </a:p>
          <a:p>
            <a:pPr marL="0" lvl="0" indent="0" algn="l" rtl="0">
              <a:lnSpc>
                <a:spcPct val="90000"/>
              </a:lnSpc>
              <a:spcBef>
                <a:spcPts val="0"/>
              </a:spcBef>
              <a:spcAft>
                <a:spcPts val="0"/>
              </a:spcAft>
              <a:buClr>
                <a:schemeClr val="lt1"/>
              </a:buClr>
              <a:buSzPts val="2700"/>
            </a:pPr>
            <a:endParaRPr lang="en-US" sz="1300" dirty="0">
              <a:solidFill>
                <a:schemeClr val="bg1"/>
              </a:solidFill>
            </a:endParaRPr>
          </a:p>
          <a:p>
            <a:pPr marL="0" lvl="0" indent="0" algn="l" rtl="0">
              <a:lnSpc>
                <a:spcPct val="90000"/>
              </a:lnSpc>
              <a:spcBef>
                <a:spcPts val="0"/>
              </a:spcBef>
              <a:spcAft>
                <a:spcPts val="0"/>
              </a:spcAft>
              <a:buClr>
                <a:schemeClr val="lt1"/>
              </a:buClr>
              <a:buSzPts val="2700"/>
            </a:pPr>
            <a:endParaRPr lang="en-US" sz="3200" dirty="0">
              <a:solidFill>
                <a:schemeClr val="bg1"/>
              </a:solidFill>
            </a:endParaRPr>
          </a:p>
          <a:p>
            <a:pPr marL="0" lvl="0" indent="0" algn="l" rtl="0">
              <a:lnSpc>
                <a:spcPct val="90000"/>
              </a:lnSpc>
              <a:spcBef>
                <a:spcPts val="0"/>
              </a:spcBef>
              <a:spcAft>
                <a:spcPts val="0"/>
              </a:spcAft>
              <a:buClr>
                <a:schemeClr val="lt1"/>
              </a:buClr>
              <a:buSzPts val="2700"/>
            </a:pPr>
            <a:endParaRPr lang="en-US" sz="32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endParaRPr lang="en-US" sz="32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endParaRPr dirty="0">
              <a:solidFill>
                <a:schemeClr val="bg1"/>
              </a:solidFill>
            </a:endParaRPr>
          </a:p>
        </p:txBody>
      </p:sp>
      <p:pic>
        <p:nvPicPr>
          <p:cNvPr id="7" name="Picture 6" descr="Logo, company name&#10;&#10;Description automatically generated">
            <a:extLst>
              <a:ext uri="{FF2B5EF4-FFF2-40B4-BE49-F238E27FC236}">
                <a16:creationId xmlns:a16="http://schemas.microsoft.com/office/drawing/2014/main" id="{AF0F0B30-79B2-4833-A81F-B3E7AFAB2E71}"/>
              </a:ext>
            </a:extLst>
          </p:cNvPr>
          <p:cNvPicPr>
            <a:picLocks noChangeAspect="1"/>
          </p:cNvPicPr>
          <p:nvPr/>
        </p:nvPicPr>
        <p:blipFill>
          <a:blip r:embed="rId3"/>
          <a:stretch>
            <a:fillRect/>
          </a:stretch>
        </p:blipFill>
        <p:spPr>
          <a:xfrm>
            <a:off x="9404902" y="2770909"/>
            <a:ext cx="2884603" cy="1678098"/>
          </a:xfrm>
          <a:prstGeom prst="rect">
            <a:avLst/>
          </a:prstGeom>
        </p:spPr>
      </p:pic>
      <p:pic>
        <p:nvPicPr>
          <p:cNvPr id="4" name="Picture 3">
            <a:extLst>
              <a:ext uri="{FF2B5EF4-FFF2-40B4-BE49-F238E27FC236}">
                <a16:creationId xmlns:a16="http://schemas.microsoft.com/office/drawing/2014/main" id="{7DDA7847-F261-F4B9-121E-325D4DEBEBD0}"/>
              </a:ext>
            </a:extLst>
          </p:cNvPr>
          <p:cNvPicPr>
            <a:picLocks noChangeAspect="1"/>
          </p:cNvPicPr>
          <p:nvPr/>
        </p:nvPicPr>
        <p:blipFill>
          <a:blip r:embed="rId4"/>
          <a:stretch>
            <a:fillRect/>
          </a:stretch>
        </p:blipFill>
        <p:spPr>
          <a:xfrm>
            <a:off x="6279069" y="1399171"/>
            <a:ext cx="2433218" cy="26177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id="{89471CAB-52AC-80A0-B5D2-10D3990064B6}"/>
              </a:ext>
            </a:extLst>
          </p:cNvPr>
          <p:cNvPicPr>
            <a:picLocks noChangeAspect="1"/>
          </p:cNvPicPr>
          <p:nvPr/>
        </p:nvPicPr>
        <p:blipFill>
          <a:blip r:embed="rId5"/>
          <a:stretch>
            <a:fillRect/>
          </a:stretch>
        </p:blipFill>
        <p:spPr>
          <a:xfrm>
            <a:off x="5975131" y="4091374"/>
            <a:ext cx="3041095" cy="2401742"/>
          </a:xfrm>
          <a:prstGeom prst="rect">
            <a:avLst/>
          </a:prstGeom>
          <a:ln>
            <a:noFill/>
          </a:ln>
          <a:effectLst>
            <a:softEdge rad="112500"/>
          </a:effectLst>
        </p:spPr>
      </p:pic>
    </p:spTree>
    <p:extLst>
      <p:ext uri="{BB962C8B-B14F-4D97-AF65-F5344CB8AC3E}">
        <p14:creationId xmlns:p14="http://schemas.microsoft.com/office/powerpoint/2010/main" val="1835993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1156"/>
            <a:ext cx="9144000" cy="1323593"/>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99" name="Google Shape;99;p2"/>
          <p:cNvSpPr/>
          <p:nvPr/>
        </p:nvSpPr>
        <p:spPr>
          <a:xfrm>
            <a:off x="0" y="1324749"/>
            <a:ext cx="9144000" cy="5533251"/>
          </a:xfrm>
          <a:prstGeom prst="rect">
            <a:avLst/>
          </a:prstGeom>
          <a:solidFill>
            <a:srgbClr val="4D4D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100" name="Google Shape;100;p2"/>
          <p:cNvSpPr txBox="1">
            <a:spLocks noGrp="1"/>
          </p:cNvSpPr>
          <p:nvPr>
            <p:ph type="ctrTitle"/>
          </p:nvPr>
        </p:nvSpPr>
        <p:spPr>
          <a:xfrm>
            <a:off x="260902" y="1155"/>
            <a:ext cx="7619906" cy="13235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Open Sans SemiBold"/>
              <a:buNone/>
            </a:pPr>
            <a:r>
              <a:rPr lang="en-US" dirty="0">
                <a:solidFill>
                  <a:schemeClr val="bg1"/>
                </a:solidFill>
              </a:rPr>
              <a:t>2022 Projects  (cont’d)</a:t>
            </a:r>
            <a:endParaRPr dirty="0">
              <a:solidFill>
                <a:schemeClr val="bg1"/>
              </a:solidFill>
            </a:endParaRPr>
          </a:p>
        </p:txBody>
      </p:sp>
      <p:sp>
        <p:nvSpPr>
          <p:cNvPr id="101" name="Google Shape;101;p2"/>
          <p:cNvSpPr txBox="1">
            <a:spLocks noGrp="1"/>
          </p:cNvSpPr>
          <p:nvPr>
            <p:ph type="subTitle" idx="1"/>
          </p:nvPr>
        </p:nvSpPr>
        <p:spPr>
          <a:xfrm>
            <a:off x="260902" y="1164162"/>
            <a:ext cx="8622196" cy="4013427"/>
          </a:xfrm>
          <a:prstGeom prst="rect">
            <a:avLst/>
          </a:prstGeom>
          <a:noFill/>
          <a:ln>
            <a:noFill/>
          </a:ln>
        </p:spPr>
        <p:txBody>
          <a:bodyPr spcFirstLastPara="1" wrap="square" lIns="91425" tIns="45700" rIns="91425" bIns="45700" anchor="t" anchorCtr="0">
            <a:normAutofit fontScale="92500" lnSpcReduction="20000"/>
          </a:bodyPr>
          <a:lstStyle/>
          <a:p>
            <a:pPr marL="428625" lvl="0" indent="-428625" algn="l" rtl="0">
              <a:lnSpc>
                <a:spcPct val="90000"/>
              </a:lnSpc>
              <a:spcBef>
                <a:spcPts val="0"/>
              </a:spcBef>
              <a:spcAft>
                <a:spcPts val="0"/>
              </a:spcAft>
              <a:buClr>
                <a:schemeClr val="lt1"/>
              </a:buClr>
              <a:buSzPts val="2700"/>
              <a:buFont typeface="Courier New"/>
              <a:buChar char="o"/>
            </a:pPr>
            <a:endParaRPr lang="en-US" sz="32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r>
              <a:rPr lang="en-US" sz="3200" dirty="0">
                <a:solidFill>
                  <a:schemeClr val="bg1"/>
                </a:solidFill>
              </a:rPr>
              <a:t>Cut back the overgrowth on the four quadrants of and along the sidewalk of the River Street bridge over the Kalamazoo River.</a:t>
            </a:r>
          </a:p>
          <a:p>
            <a:pPr marL="0" lvl="0" indent="0" algn="l" rtl="0">
              <a:lnSpc>
                <a:spcPct val="90000"/>
              </a:lnSpc>
              <a:spcBef>
                <a:spcPts val="0"/>
              </a:spcBef>
              <a:spcAft>
                <a:spcPts val="0"/>
              </a:spcAft>
              <a:buClr>
                <a:schemeClr val="lt1"/>
              </a:buClr>
              <a:buSzPts val="2700"/>
            </a:pPr>
            <a:endParaRPr lang="en-US" sz="3200" dirty="0">
              <a:solidFill>
                <a:schemeClr val="bg1"/>
              </a:solidFill>
            </a:endParaRPr>
          </a:p>
          <a:p>
            <a:pPr marL="0" indent="0" algn="l">
              <a:spcBef>
                <a:spcPts val="0"/>
              </a:spcBef>
              <a:buClr>
                <a:schemeClr val="lt1"/>
              </a:buClr>
              <a:buSzPts val="2700"/>
            </a:pPr>
            <a:endParaRPr lang="en-US" sz="3200" dirty="0">
              <a:solidFill>
                <a:schemeClr val="bg1"/>
              </a:solidFill>
            </a:endParaRPr>
          </a:p>
          <a:p>
            <a:pPr marL="428625" indent="-428625" algn="l">
              <a:spcBef>
                <a:spcPts val="0"/>
              </a:spcBef>
              <a:buClr>
                <a:schemeClr val="lt1"/>
              </a:buClr>
              <a:buSzPts val="2700"/>
              <a:buFont typeface="Courier New"/>
              <a:buChar char="o"/>
            </a:pPr>
            <a:r>
              <a:rPr lang="en-US" sz="3200" dirty="0">
                <a:solidFill>
                  <a:schemeClr val="bg1"/>
                </a:solidFill>
              </a:rPr>
              <a:t>Formalize duties and tasks of the DDA Board members and Director.</a:t>
            </a:r>
          </a:p>
          <a:p>
            <a:pPr marL="0" indent="0" algn="l">
              <a:spcBef>
                <a:spcPts val="0"/>
              </a:spcBef>
              <a:buClr>
                <a:schemeClr val="lt1"/>
              </a:buClr>
              <a:buSzPts val="2700"/>
            </a:pPr>
            <a:endParaRPr lang="en-US" sz="3200" dirty="0">
              <a:solidFill>
                <a:schemeClr val="bg1"/>
              </a:solidFill>
            </a:endParaRPr>
          </a:p>
          <a:p>
            <a:pPr marL="428625" indent="-428625" algn="l">
              <a:spcBef>
                <a:spcPts val="0"/>
              </a:spcBef>
              <a:buClr>
                <a:schemeClr val="lt1"/>
              </a:buClr>
              <a:buSzPts val="2700"/>
              <a:buFont typeface="Courier New"/>
              <a:buChar char="o"/>
            </a:pPr>
            <a:r>
              <a:rPr lang="en-US" sz="3200" dirty="0">
                <a:solidFill>
                  <a:schemeClr val="bg1"/>
                </a:solidFill>
              </a:rPr>
              <a:t>Preparing Vision and Mission Statements to guide activities of the DDA Board. </a:t>
            </a:r>
          </a:p>
          <a:p>
            <a:pPr marL="0" indent="0" algn="l">
              <a:spcBef>
                <a:spcPts val="0"/>
              </a:spcBef>
              <a:buClr>
                <a:schemeClr val="lt1"/>
              </a:buClr>
              <a:buSzPts val="2700"/>
            </a:pPr>
            <a:endParaRPr lang="en-US" sz="3200" dirty="0">
              <a:solidFill>
                <a:schemeClr val="bg1"/>
              </a:solidFill>
            </a:endParaRPr>
          </a:p>
          <a:p>
            <a:pPr marL="428625" indent="-428625" algn="l">
              <a:spcBef>
                <a:spcPts val="0"/>
              </a:spcBef>
              <a:buClr>
                <a:schemeClr val="lt1"/>
              </a:buClr>
              <a:buSzPts val="2700"/>
              <a:buFont typeface="Courier New"/>
              <a:buChar char="o"/>
            </a:pPr>
            <a:endParaRPr lang="en-US" sz="3200" dirty="0">
              <a:solidFill>
                <a:schemeClr val="bg1"/>
              </a:solidFill>
            </a:endParaRPr>
          </a:p>
          <a:p>
            <a:pPr marL="428625" indent="-428625" algn="l">
              <a:spcBef>
                <a:spcPts val="0"/>
              </a:spcBef>
              <a:buClr>
                <a:schemeClr val="lt1"/>
              </a:buClr>
              <a:buSzPts val="2700"/>
              <a:buFont typeface="Courier New"/>
              <a:buChar char="o"/>
            </a:pPr>
            <a:endParaRPr lang="en-US" sz="32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endParaRPr lang="en-US" sz="32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endParaRPr lang="en-US" sz="32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endParaRPr dirty="0">
              <a:solidFill>
                <a:schemeClr val="bg1"/>
              </a:solidFill>
            </a:endParaRPr>
          </a:p>
        </p:txBody>
      </p:sp>
      <p:pic>
        <p:nvPicPr>
          <p:cNvPr id="7" name="Picture 6" descr="Logo, company name&#10;&#10;Description automatically generated">
            <a:extLst>
              <a:ext uri="{FF2B5EF4-FFF2-40B4-BE49-F238E27FC236}">
                <a16:creationId xmlns:a16="http://schemas.microsoft.com/office/drawing/2014/main" id="{1C8997F3-8189-46FC-8610-22E16E8B9DEB}"/>
              </a:ext>
            </a:extLst>
          </p:cNvPr>
          <p:cNvPicPr>
            <a:picLocks noChangeAspect="1"/>
          </p:cNvPicPr>
          <p:nvPr/>
        </p:nvPicPr>
        <p:blipFill>
          <a:blip r:embed="rId3"/>
          <a:stretch>
            <a:fillRect/>
          </a:stretch>
        </p:blipFill>
        <p:spPr>
          <a:xfrm>
            <a:off x="6259397" y="5178746"/>
            <a:ext cx="2884603" cy="1678098"/>
          </a:xfrm>
          <a:prstGeom prst="rect">
            <a:avLst/>
          </a:prstGeom>
        </p:spPr>
      </p:pic>
    </p:spTree>
    <p:extLst>
      <p:ext uri="{BB962C8B-B14F-4D97-AF65-F5344CB8AC3E}">
        <p14:creationId xmlns:p14="http://schemas.microsoft.com/office/powerpoint/2010/main" val="2192453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1156"/>
            <a:ext cx="9144000" cy="1323593"/>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99" name="Google Shape;99;p2"/>
          <p:cNvSpPr/>
          <p:nvPr/>
        </p:nvSpPr>
        <p:spPr>
          <a:xfrm>
            <a:off x="25248" y="1324749"/>
            <a:ext cx="9144000" cy="5533251"/>
          </a:xfrm>
          <a:prstGeom prst="rect">
            <a:avLst/>
          </a:prstGeom>
          <a:solidFill>
            <a:srgbClr val="4D4D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100" name="Google Shape;100;p2"/>
          <p:cNvSpPr txBox="1">
            <a:spLocks noGrp="1"/>
          </p:cNvSpPr>
          <p:nvPr>
            <p:ph type="ctrTitle"/>
          </p:nvPr>
        </p:nvSpPr>
        <p:spPr>
          <a:xfrm>
            <a:off x="260902" y="1155"/>
            <a:ext cx="7054298" cy="13235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Open Sans SemiBold"/>
              <a:buNone/>
            </a:pPr>
            <a:r>
              <a:rPr lang="en-US" dirty="0">
                <a:solidFill>
                  <a:schemeClr val="bg1"/>
                </a:solidFill>
              </a:rPr>
              <a:t>2023 Projects</a:t>
            </a:r>
            <a:endParaRPr dirty="0">
              <a:solidFill>
                <a:schemeClr val="bg1"/>
              </a:solidFill>
            </a:endParaRPr>
          </a:p>
        </p:txBody>
      </p:sp>
      <p:sp>
        <p:nvSpPr>
          <p:cNvPr id="101" name="Google Shape;101;p2"/>
          <p:cNvSpPr txBox="1">
            <a:spLocks noGrp="1"/>
          </p:cNvSpPr>
          <p:nvPr>
            <p:ph type="subTitle" idx="1"/>
          </p:nvPr>
        </p:nvSpPr>
        <p:spPr>
          <a:xfrm>
            <a:off x="260902" y="1426124"/>
            <a:ext cx="3350515" cy="4642167"/>
          </a:xfrm>
          <a:prstGeom prst="rect">
            <a:avLst/>
          </a:prstGeom>
          <a:noFill/>
          <a:ln>
            <a:noFill/>
          </a:ln>
        </p:spPr>
        <p:txBody>
          <a:bodyPr spcFirstLastPara="1" wrap="square" lIns="91425" tIns="45700" rIns="91425" bIns="45700" anchor="t" anchorCtr="0">
            <a:normAutofit fontScale="92500" lnSpcReduction="20000"/>
          </a:bodyPr>
          <a:lstStyle/>
          <a:p>
            <a:pPr marL="428625" lvl="0" indent="-428625" algn="l" rtl="0">
              <a:lnSpc>
                <a:spcPct val="90000"/>
              </a:lnSpc>
              <a:spcBef>
                <a:spcPts val="0"/>
              </a:spcBef>
              <a:spcAft>
                <a:spcPts val="0"/>
              </a:spcAft>
              <a:buClr>
                <a:schemeClr val="lt1"/>
              </a:buClr>
              <a:buSzPts val="2700"/>
              <a:buFont typeface="Courier New"/>
              <a:buChar char="o"/>
            </a:pPr>
            <a:endParaRPr lang="en-US" sz="21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r>
              <a:rPr lang="en-US" sz="3600" dirty="0">
                <a:solidFill>
                  <a:schemeClr val="bg1"/>
                </a:solidFill>
              </a:rPr>
              <a:t>Along with Township, work with MEDC on the marketing, funding, and designs for a priority redevelopment site in Comstock Center. </a:t>
            </a:r>
          </a:p>
          <a:p>
            <a:pPr marL="428625" indent="-428625" algn="l">
              <a:spcBef>
                <a:spcPts val="0"/>
              </a:spcBef>
              <a:buClr>
                <a:schemeClr val="lt1"/>
              </a:buClr>
              <a:buSzPts val="2700"/>
              <a:buFont typeface="Courier New"/>
              <a:buChar char="o"/>
            </a:pPr>
            <a:endParaRPr lang="en-US" sz="3600" dirty="0">
              <a:solidFill>
                <a:schemeClr val="bg1"/>
              </a:solidFill>
            </a:endParaRPr>
          </a:p>
          <a:p>
            <a:pPr marL="428625" indent="-428625" algn="l">
              <a:spcBef>
                <a:spcPts val="0"/>
              </a:spcBef>
              <a:buClr>
                <a:schemeClr val="lt1"/>
              </a:buClr>
              <a:buSzPts val="2700"/>
              <a:buFont typeface="Courier New"/>
              <a:buChar char="o"/>
            </a:pPr>
            <a:endParaRPr lang="en-US" sz="3600" dirty="0">
              <a:solidFill>
                <a:schemeClr val="bg1"/>
              </a:solidFill>
            </a:endParaRPr>
          </a:p>
          <a:p>
            <a:pPr marL="428625" indent="-428625" algn="l">
              <a:spcBef>
                <a:spcPts val="0"/>
              </a:spcBef>
              <a:buClr>
                <a:schemeClr val="lt1"/>
              </a:buClr>
              <a:buSzPts val="2700"/>
              <a:buFont typeface="Courier New"/>
              <a:buChar char="o"/>
            </a:pPr>
            <a:endParaRPr lang="en-US" sz="3600" dirty="0">
              <a:solidFill>
                <a:schemeClr val="bg1"/>
              </a:solidFill>
            </a:endParaRPr>
          </a:p>
          <a:p>
            <a:pPr marL="0" indent="0" algn="l">
              <a:spcBef>
                <a:spcPts val="0"/>
              </a:spcBef>
              <a:buClr>
                <a:schemeClr val="lt1"/>
              </a:buClr>
              <a:buSzPts val="2700"/>
            </a:pPr>
            <a:endParaRPr lang="en-US" sz="3600" dirty="0">
              <a:solidFill>
                <a:schemeClr val="bg1"/>
              </a:solidFill>
            </a:endParaRPr>
          </a:p>
          <a:p>
            <a:pPr marL="428625" indent="-428625" algn="l">
              <a:spcBef>
                <a:spcPts val="0"/>
              </a:spcBef>
              <a:buClr>
                <a:schemeClr val="lt1"/>
              </a:buClr>
              <a:buSzPts val="2700"/>
              <a:buFont typeface="Courier New"/>
              <a:buChar char="o"/>
            </a:pPr>
            <a:endParaRPr lang="en-US" sz="36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endParaRPr lang="en-US" sz="36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endParaRPr lang="en-US" sz="2400" dirty="0">
              <a:solidFill>
                <a:schemeClr val="bg1"/>
              </a:solidFill>
            </a:endParaRPr>
          </a:p>
        </p:txBody>
      </p:sp>
      <p:pic>
        <p:nvPicPr>
          <p:cNvPr id="7" name="Picture 6" descr="Logo, company name&#10;&#10;Description automatically generated">
            <a:extLst>
              <a:ext uri="{FF2B5EF4-FFF2-40B4-BE49-F238E27FC236}">
                <a16:creationId xmlns:a16="http://schemas.microsoft.com/office/drawing/2014/main" id="{BCEEB355-61A2-47FD-9507-A1B65EC455F3}"/>
              </a:ext>
            </a:extLst>
          </p:cNvPr>
          <p:cNvPicPr>
            <a:picLocks noChangeAspect="1"/>
          </p:cNvPicPr>
          <p:nvPr/>
        </p:nvPicPr>
        <p:blipFill>
          <a:blip r:embed="rId3"/>
          <a:stretch>
            <a:fillRect/>
          </a:stretch>
        </p:blipFill>
        <p:spPr>
          <a:xfrm>
            <a:off x="9404903" y="3155982"/>
            <a:ext cx="2884603" cy="1678098"/>
          </a:xfrm>
          <a:prstGeom prst="rect">
            <a:avLst/>
          </a:prstGeom>
        </p:spPr>
      </p:pic>
      <p:pic>
        <p:nvPicPr>
          <p:cNvPr id="3" name="Picture 2">
            <a:extLst>
              <a:ext uri="{FF2B5EF4-FFF2-40B4-BE49-F238E27FC236}">
                <a16:creationId xmlns:a16="http://schemas.microsoft.com/office/drawing/2014/main" id="{6FDF1EBC-40BA-4EE5-5F79-4CC929B4BBFC}"/>
              </a:ext>
            </a:extLst>
          </p:cNvPr>
          <p:cNvPicPr>
            <a:picLocks noChangeAspect="1"/>
          </p:cNvPicPr>
          <p:nvPr/>
        </p:nvPicPr>
        <p:blipFill>
          <a:blip r:embed="rId4"/>
          <a:stretch>
            <a:fillRect/>
          </a:stretch>
        </p:blipFill>
        <p:spPr>
          <a:xfrm>
            <a:off x="3688480" y="1962059"/>
            <a:ext cx="5245113" cy="3929067"/>
          </a:xfrm>
          <a:prstGeom prst="rect">
            <a:avLst/>
          </a:prstGeom>
          <a:ln>
            <a:noFill/>
          </a:ln>
          <a:effectLst>
            <a:softEdge rad="112500"/>
          </a:effectLst>
        </p:spPr>
      </p:pic>
    </p:spTree>
    <p:extLst>
      <p:ext uri="{BB962C8B-B14F-4D97-AF65-F5344CB8AC3E}">
        <p14:creationId xmlns:p14="http://schemas.microsoft.com/office/powerpoint/2010/main" val="907414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1156"/>
            <a:ext cx="9144000" cy="1323593"/>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99" name="Google Shape;99;p2"/>
          <p:cNvSpPr/>
          <p:nvPr/>
        </p:nvSpPr>
        <p:spPr>
          <a:xfrm>
            <a:off x="0" y="1323593"/>
            <a:ext cx="9144000" cy="5533251"/>
          </a:xfrm>
          <a:prstGeom prst="rect">
            <a:avLst/>
          </a:prstGeom>
          <a:solidFill>
            <a:srgbClr val="4D4D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100" name="Google Shape;100;p2"/>
          <p:cNvSpPr txBox="1">
            <a:spLocks noGrp="1"/>
          </p:cNvSpPr>
          <p:nvPr>
            <p:ph type="ctrTitle"/>
          </p:nvPr>
        </p:nvSpPr>
        <p:spPr>
          <a:xfrm>
            <a:off x="260902" y="1155"/>
            <a:ext cx="7054298" cy="13235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Open Sans SemiBold"/>
              <a:buNone/>
            </a:pPr>
            <a:r>
              <a:rPr lang="en-US" dirty="0">
                <a:solidFill>
                  <a:schemeClr val="bg1"/>
                </a:solidFill>
              </a:rPr>
              <a:t>2023 Projects (cont’d)</a:t>
            </a:r>
            <a:endParaRPr dirty="0">
              <a:solidFill>
                <a:schemeClr val="bg1"/>
              </a:solidFill>
            </a:endParaRPr>
          </a:p>
        </p:txBody>
      </p:sp>
      <p:sp>
        <p:nvSpPr>
          <p:cNvPr id="101" name="Google Shape;101;p2"/>
          <p:cNvSpPr txBox="1">
            <a:spLocks noGrp="1"/>
          </p:cNvSpPr>
          <p:nvPr>
            <p:ph type="subTitle" idx="1"/>
          </p:nvPr>
        </p:nvSpPr>
        <p:spPr>
          <a:xfrm>
            <a:off x="260903" y="1426124"/>
            <a:ext cx="3599897" cy="4475912"/>
          </a:xfrm>
          <a:prstGeom prst="rect">
            <a:avLst/>
          </a:prstGeom>
          <a:noFill/>
          <a:ln>
            <a:noFill/>
          </a:ln>
        </p:spPr>
        <p:txBody>
          <a:bodyPr spcFirstLastPara="1" wrap="square" lIns="91425" tIns="45700" rIns="91425" bIns="45700" anchor="t" anchorCtr="0">
            <a:normAutofit fontScale="85000" lnSpcReduction="20000"/>
          </a:bodyPr>
          <a:lstStyle/>
          <a:p>
            <a:pPr marL="0" indent="0" algn="l">
              <a:spcBef>
                <a:spcPts val="0"/>
              </a:spcBef>
              <a:buClr>
                <a:schemeClr val="lt1"/>
              </a:buClr>
              <a:buSzPts val="2700"/>
            </a:pPr>
            <a:endParaRPr lang="en-US" sz="3600" dirty="0">
              <a:solidFill>
                <a:schemeClr val="bg1"/>
              </a:solidFill>
            </a:endParaRPr>
          </a:p>
          <a:p>
            <a:pPr marL="428625" indent="-428625" algn="l">
              <a:spcBef>
                <a:spcPts val="0"/>
              </a:spcBef>
              <a:buClr>
                <a:schemeClr val="lt1"/>
              </a:buClr>
              <a:buSzPts val="2700"/>
              <a:buFont typeface="Courier New"/>
              <a:buChar char="o"/>
            </a:pPr>
            <a:r>
              <a:rPr lang="en-US" sz="3600" dirty="0">
                <a:solidFill>
                  <a:schemeClr val="bg1"/>
                </a:solidFill>
              </a:rPr>
              <a:t>Focus on implementing DDA elements of the Economic Development, Marketing &amp; Branding Strategy.</a:t>
            </a:r>
          </a:p>
          <a:p>
            <a:pPr marL="428625" indent="-428625" algn="l">
              <a:spcBef>
                <a:spcPts val="0"/>
              </a:spcBef>
              <a:buClr>
                <a:schemeClr val="lt1"/>
              </a:buClr>
              <a:buSzPts val="2700"/>
              <a:buFont typeface="Courier New"/>
              <a:buChar char="o"/>
            </a:pPr>
            <a:endParaRPr lang="en-US" sz="3600" dirty="0">
              <a:solidFill>
                <a:schemeClr val="bg1"/>
              </a:solidFill>
            </a:endParaRPr>
          </a:p>
          <a:p>
            <a:pPr marL="428625" indent="-428625" algn="l">
              <a:spcBef>
                <a:spcPts val="0"/>
              </a:spcBef>
              <a:buClr>
                <a:schemeClr val="lt1"/>
              </a:buClr>
              <a:buSzPts val="2700"/>
              <a:buFont typeface="Courier New"/>
              <a:buChar char="o"/>
            </a:pPr>
            <a:r>
              <a:rPr lang="en-US" sz="3600" dirty="0">
                <a:solidFill>
                  <a:schemeClr val="bg1"/>
                </a:solidFill>
              </a:rPr>
              <a:t>Available at: https://comstockmi.gov/economic-development/</a:t>
            </a:r>
          </a:p>
          <a:p>
            <a:pPr marL="428625" indent="-428625" algn="l">
              <a:spcBef>
                <a:spcPts val="0"/>
              </a:spcBef>
              <a:buClr>
                <a:schemeClr val="lt1"/>
              </a:buClr>
              <a:buSzPts val="2700"/>
              <a:buFont typeface="Courier New"/>
              <a:buChar char="o"/>
            </a:pPr>
            <a:endParaRPr lang="en-US" sz="3600" dirty="0">
              <a:solidFill>
                <a:schemeClr val="bg1"/>
              </a:solidFill>
            </a:endParaRPr>
          </a:p>
          <a:p>
            <a:pPr marL="428625" indent="-428625" algn="l">
              <a:spcBef>
                <a:spcPts val="0"/>
              </a:spcBef>
              <a:buClr>
                <a:schemeClr val="lt1"/>
              </a:buClr>
              <a:buSzPts val="2700"/>
              <a:buFont typeface="Courier New"/>
              <a:buChar char="o"/>
            </a:pPr>
            <a:endParaRPr lang="en-US" sz="3600" dirty="0">
              <a:solidFill>
                <a:schemeClr val="bg1"/>
              </a:solidFill>
            </a:endParaRPr>
          </a:p>
          <a:p>
            <a:pPr marL="428625" indent="-428625" algn="l">
              <a:spcBef>
                <a:spcPts val="0"/>
              </a:spcBef>
              <a:buClr>
                <a:schemeClr val="lt1"/>
              </a:buClr>
              <a:buSzPts val="2700"/>
              <a:buFont typeface="Courier New"/>
              <a:buChar char="o"/>
            </a:pPr>
            <a:endParaRPr lang="en-US" sz="3600" dirty="0">
              <a:solidFill>
                <a:schemeClr val="bg1"/>
              </a:solidFill>
            </a:endParaRPr>
          </a:p>
          <a:p>
            <a:pPr marL="0" indent="0" algn="l">
              <a:spcBef>
                <a:spcPts val="0"/>
              </a:spcBef>
              <a:buClr>
                <a:schemeClr val="lt1"/>
              </a:buClr>
              <a:buSzPts val="2700"/>
            </a:pPr>
            <a:endParaRPr lang="en-US" sz="3600" dirty="0">
              <a:solidFill>
                <a:schemeClr val="bg1"/>
              </a:solidFill>
            </a:endParaRPr>
          </a:p>
          <a:p>
            <a:pPr marL="428625" indent="-428625" algn="l">
              <a:spcBef>
                <a:spcPts val="0"/>
              </a:spcBef>
              <a:buClr>
                <a:schemeClr val="lt1"/>
              </a:buClr>
              <a:buSzPts val="2700"/>
              <a:buFont typeface="Courier New"/>
              <a:buChar char="o"/>
            </a:pPr>
            <a:endParaRPr lang="en-US" sz="36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endParaRPr lang="en-US" sz="36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endParaRPr lang="en-US" sz="2400" dirty="0">
              <a:solidFill>
                <a:schemeClr val="bg1"/>
              </a:solidFill>
            </a:endParaRPr>
          </a:p>
        </p:txBody>
      </p:sp>
      <p:pic>
        <p:nvPicPr>
          <p:cNvPr id="7" name="Picture 6" descr="Logo, company name&#10;&#10;Description automatically generated">
            <a:extLst>
              <a:ext uri="{FF2B5EF4-FFF2-40B4-BE49-F238E27FC236}">
                <a16:creationId xmlns:a16="http://schemas.microsoft.com/office/drawing/2014/main" id="{BCEEB355-61A2-47FD-9507-A1B65EC455F3}"/>
              </a:ext>
            </a:extLst>
          </p:cNvPr>
          <p:cNvPicPr>
            <a:picLocks noChangeAspect="1"/>
          </p:cNvPicPr>
          <p:nvPr/>
        </p:nvPicPr>
        <p:blipFill>
          <a:blip r:embed="rId3"/>
          <a:stretch>
            <a:fillRect/>
          </a:stretch>
        </p:blipFill>
        <p:spPr>
          <a:xfrm>
            <a:off x="9639906" y="3642047"/>
            <a:ext cx="2884603" cy="1678098"/>
          </a:xfrm>
          <a:prstGeom prst="rect">
            <a:avLst/>
          </a:prstGeom>
        </p:spPr>
      </p:pic>
      <p:pic>
        <p:nvPicPr>
          <p:cNvPr id="3" name="Picture 2">
            <a:extLst>
              <a:ext uri="{FF2B5EF4-FFF2-40B4-BE49-F238E27FC236}">
                <a16:creationId xmlns:a16="http://schemas.microsoft.com/office/drawing/2014/main" id="{33CEB42A-12E4-5E3A-ABB5-F67DBDE7DF53}"/>
              </a:ext>
            </a:extLst>
          </p:cNvPr>
          <p:cNvPicPr>
            <a:picLocks noChangeAspect="1"/>
          </p:cNvPicPr>
          <p:nvPr/>
        </p:nvPicPr>
        <p:blipFill>
          <a:blip r:embed="rId4"/>
          <a:stretch>
            <a:fillRect/>
          </a:stretch>
        </p:blipFill>
        <p:spPr>
          <a:xfrm>
            <a:off x="4572000" y="1624035"/>
            <a:ext cx="4052479" cy="46953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30628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1156"/>
            <a:ext cx="9144000" cy="1323593"/>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99" name="Google Shape;99;p2"/>
          <p:cNvSpPr/>
          <p:nvPr/>
        </p:nvSpPr>
        <p:spPr>
          <a:xfrm>
            <a:off x="0" y="1328306"/>
            <a:ext cx="9144000" cy="5533251"/>
          </a:xfrm>
          <a:prstGeom prst="rect">
            <a:avLst/>
          </a:prstGeom>
          <a:solidFill>
            <a:srgbClr val="4D4D4C"/>
          </a:solidFill>
          <a:ln>
            <a:noFill/>
          </a:ln>
        </p:spPr>
        <p:txBody>
          <a:bodyPr spcFirstLastPara="1" wrap="square" lIns="91425" tIns="45700" rIns="91425" bIns="45700" anchor="ctr" anchorCtr="0">
            <a:noAutofit/>
          </a:bodyPr>
          <a:lstStyle/>
          <a:p>
            <a:pPr algn="l">
              <a:spcBef>
                <a:spcPts val="0"/>
              </a:spcBef>
              <a:buClr>
                <a:schemeClr val="lt1"/>
              </a:buClr>
              <a:buSzPts val="2700"/>
            </a:pPr>
            <a:endParaRPr lang="en-US" sz="2400" dirty="0">
              <a:solidFill>
                <a:schemeClr val="bg1"/>
              </a:solidFill>
            </a:endParaRPr>
          </a:p>
          <a:p>
            <a:pPr marL="428625" indent="-428625" algn="l">
              <a:spcBef>
                <a:spcPts val="0"/>
              </a:spcBef>
              <a:buClr>
                <a:schemeClr val="lt1"/>
              </a:buClr>
              <a:buSzPts val="2700"/>
              <a:buFont typeface="Courier New"/>
              <a:buChar char="o"/>
            </a:pPr>
            <a:endParaRPr lang="en-US" sz="1050" dirty="0">
              <a:solidFill>
                <a:schemeClr val="bg1"/>
              </a:solidFill>
            </a:endParaRPr>
          </a:p>
        </p:txBody>
      </p:sp>
      <p:sp>
        <p:nvSpPr>
          <p:cNvPr id="100" name="Google Shape;100;p2"/>
          <p:cNvSpPr txBox="1">
            <a:spLocks noGrp="1"/>
          </p:cNvSpPr>
          <p:nvPr>
            <p:ph type="ctrTitle"/>
          </p:nvPr>
        </p:nvSpPr>
        <p:spPr>
          <a:xfrm>
            <a:off x="260902" y="1155"/>
            <a:ext cx="7054298" cy="13235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Open Sans SemiBold"/>
              <a:buNone/>
            </a:pPr>
            <a:r>
              <a:rPr lang="en-US" dirty="0">
                <a:solidFill>
                  <a:schemeClr val="bg1"/>
                </a:solidFill>
              </a:rPr>
              <a:t>2023 Projects (cont’d)</a:t>
            </a:r>
            <a:endParaRPr dirty="0">
              <a:solidFill>
                <a:schemeClr val="bg1"/>
              </a:solidFill>
            </a:endParaRPr>
          </a:p>
        </p:txBody>
      </p:sp>
      <p:pic>
        <p:nvPicPr>
          <p:cNvPr id="7" name="Picture 6" descr="Logo, company name&#10;&#10;Description automatically generated">
            <a:extLst>
              <a:ext uri="{FF2B5EF4-FFF2-40B4-BE49-F238E27FC236}">
                <a16:creationId xmlns:a16="http://schemas.microsoft.com/office/drawing/2014/main" id="{BCEEB355-61A2-47FD-9507-A1B65EC455F3}"/>
              </a:ext>
            </a:extLst>
          </p:cNvPr>
          <p:cNvPicPr>
            <a:picLocks noChangeAspect="1"/>
          </p:cNvPicPr>
          <p:nvPr/>
        </p:nvPicPr>
        <p:blipFill>
          <a:blip r:embed="rId3"/>
          <a:stretch>
            <a:fillRect/>
          </a:stretch>
        </p:blipFill>
        <p:spPr>
          <a:xfrm>
            <a:off x="6561056" y="5362504"/>
            <a:ext cx="2582944" cy="1502610"/>
          </a:xfrm>
          <a:prstGeom prst="rect">
            <a:avLst/>
          </a:prstGeom>
        </p:spPr>
      </p:pic>
      <p:pic>
        <p:nvPicPr>
          <p:cNvPr id="3" name="Picture 2">
            <a:extLst>
              <a:ext uri="{FF2B5EF4-FFF2-40B4-BE49-F238E27FC236}">
                <a16:creationId xmlns:a16="http://schemas.microsoft.com/office/drawing/2014/main" id="{CAC960B3-7876-EFD3-1BB3-D8996C37C3CA}"/>
              </a:ext>
            </a:extLst>
          </p:cNvPr>
          <p:cNvPicPr>
            <a:picLocks noChangeAspect="1"/>
          </p:cNvPicPr>
          <p:nvPr/>
        </p:nvPicPr>
        <p:blipFill>
          <a:blip r:embed="rId4"/>
          <a:stretch>
            <a:fillRect/>
          </a:stretch>
        </p:blipFill>
        <p:spPr>
          <a:xfrm>
            <a:off x="10177884" y="2843645"/>
            <a:ext cx="2710805" cy="2316957"/>
          </a:xfrm>
          <a:prstGeom prst="rect">
            <a:avLst/>
          </a:prstGeom>
        </p:spPr>
      </p:pic>
      <p:sp>
        <p:nvSpPr>
          <p:cNvPr id="4" name="TextBox 3">
            <a:extLst>
              <a:ext uri="{FF2B5EF4-FFF2-40B4-BE49-F238E27FC236}">
                <a16:creationId xmlns:a16="http://schemas.microsoft.com/office/drawing/2014/main" id="{37B55690-19F2-635F-0D45-C6B44B3CA53D}"/>
              </a:ext>
            </a:extLst>
          </p:cNvPr>
          <p:cNvSpPr txBox="1"/>
          <p:nvPr/>
        </p:nvSpPr>
        <p:spPr>
          <a:xfrm>
            <a:off x="180110" y="1663435"/>
            <a:ext cx="4899890" cy="4154984"/>
          </a:xfrm>
          <a:prstGeom prst="rect">
            <a:avLst/>
          </a:prstGeom>
          <a:noFill/>
        </p:spPr>
        <p:txBody>
          <a:bodyPr wrap="square" rtlCol="0">
            <a:spAutoFit/>
          </a:bodyPr>
          <a:lstStyle/>
          <a:p>
            <a:pPr marL="428625" indent="-428625" algn="l">
              <a:spcBef>
                <a:spcPts val="0"/>
              </a:spcBef>
              <a:buClr>
                <a:schemeClr val="lt1"/>
              </a:buClr>
              <a:buSzPts val="2700"/>
              <a:buFont typeface="Courier New"/>
              <a:buChar char="o"/>
            </a:pPr>
            <a:r>
              <a:rPr lang="en-US" sz="2200" dirty="0">
                <a:solidFill>
                  <a:schemeClr val="bg1"/>
                </a:solidFill>
              </a:rPr>
              <a:t>Partner with Comstock Center businesses and property owners for various grant opportunities available to them now that Township is a RRC community.</a:t>
            </a:r>
          </a:p>
          <a:p>
            <a:pPr algn="l">
              <a:spcBef>
                <a:spcPts val="0"/>
              </a:spcBef>
              <a:buClr>
                <a:schemeClr val="lt1"/>
              </a:buClr>
              <a:buSzPts val="2700"/>
            </a:pPr>
            <a:endParaRPr lang="en-US" sz="2200" dirty="0">
              <a:solidFill>
                <a:schemeClr val="bg1"/>
              </a:solidFill>
            </a:endParaRPr>
          </a:p>
          <a:p>
            <a:pPr marL="428625" indent="-428625" algn="l">
              <a:spcBef>
                <a:spcPts val="0"/>
              </a:spcBef>
              <a:buClr>
                <a:schemeClr val="lt1"/>
              </a:buClr>
              <a:buSzPts val="2700"/>
              <a:buFont typeface="Courier New"/>
              <a:buChar char="o"/>
            </a:pPr>
            <a:r>
              <a:rPr lang="en-US" sz="2200" dirty="0">
                <a:solidFill>
                  <a:schemeClr val="bg1"/>
                </a:solidFill>
              </a:rPr>
              <a:t>Continue efforts that implement the </a:t>
            </a:r>
            <a:r>
              <a:rPr lang="en-US" sz="2200" i="1" dirty="0">
                <a:solidFill>
                  <a:srgbClr val="00B0F0"/>
                </a:solidFill>
              </a:rPr>
              <a:t>Beautify Comstock Center</a:t>
            </a:r>
            <a:r>
              <a:rPr lang="en-US" sz="2200" dirty="0">
                <a:solidFill>
                  <a:srgbClr val="00B0F0"/>
                </a:solidFill>
              </a:rPr>
              <a:t>  </a:t>
            </a:r>
            <a:r>
              <a:rPr lang="en-US" sz="2200" dirty="0">
                <a:solidFill>
                  <a:schemeClr val="bg1"/>
                </a:solidFill>
              </a:rPr>
              <a:t>initiative.</a:t>
            </a:r>
          </a:p>
          <a:p>
            <a:pPr marL="428625" indent="-428625" algn="l">
              <a:spcBef>
                <a:spcPts val="0"/>
              </a:spcBef>
              <a:buClr>
                <a:schemeClr val="lt1"/>
              </a:buClr>
              <a:buSzPts val="2700"/>
              <a:buFont typeface="Courier New"/>
              <a:buChar char="o"/>
            </a:pPr>
            <a:endParaRPr lang="en-US" sz="2200" dirty="0">
              <a:solidFill>
                <a:schemeClr val="bg1"/>
              </a:solidFill>
            </a:endParaRPr>
          </a:p>
          <a:p>
            <a:pPr marL="428625" indent="-428625" algn="l">
              <a:spcBef>
                <a:spcPts val="0"/>
              </a:spcBef>
              <a:buClr>
                <a:schemeClr val="lt1"/>
              </a:buClr>
              <a:buSzPts val="2700"/>
              <a:buFont typeface="Courier New"/>
              <a:buChar char="o"/>
            </a:pPr>
            <a:r>
              <a:rPr lang="en-US" sz="2200" dirty="0">
                <a:solidFill>
                  <a:schemeClr val="bg1"/>
                </a:solidFill>
              </a:rPr>
              <a:t>Prepare a multi-year capital improvement program. </a:t>
            </a:r>
          </a:p>
        </p:txBody>
      </p:sp>
      <p:pic>
        <p:nvPicPr>
          <p:cNvPr id="6" name="Picture 5">
            <a:extLst>
              <a:ext uri="{FF2B5EF4-FFF2-40B4-BE49-F238E27FC236}">
                <a16:creationId xmlns:a16="http://schemas.microsoft.com/office/drawing/2014/main" id="{76962189-CF50-913C-6495-A9AAEE9ABA6C}"/>
              </a:ext>
            </a:extLst>
          </p:cNvPr>
          <p:cNvPicPr>
            <a:picLocks noChangeAspect="1"/>
          </p:cNvPicPr>
          <p:nvPr/>
        </p:nvPicPr>
        <p:blipFill>
          <a:blip r:embed="rId5"/>
          <a:stretch>
            <a:fillRect/>
          </a:stretch>
        </p:blipFill>
        <p:spPr>
          <a:xfrm>
            <a:off x="6023728" y="1403129"/>
            <a:ext cx="2582944" cy="3566620"/>
          </a:xfrm>
          <a:prstGeom prst="rect">
            <a:avLst/>
          </a:prstGeom>
          <a:ln>
            <a:noFill/>
          </a:ln>
          <a:effectLst>
            <a:softEdge rad="112500"/>
          </a:effectLst>
        </p:spPr>
      </p:pic>
    </p:spTree>
    <p:extLst>
      <p:ext uri="{BB962C8B-B14F-4D97-AF65-F5344CB8AC3E}">
        <p14:creationId xmlns:p14="http://schemas.microsoft.com/office/powerpoint/2010/main" val="1422814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1156"/>
            <a:ext cx="9144000" cy="1323593"/>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99" name="Google Shape;99;p2"/>
          <p:cNvSpPr/>
          <p:nvPr/>
        </p:nvSpPr>
        <p:spPr>
          <a:xfrm>
            <a:off x="0" y="1323593"/>
            <a:ext cx="9144000" cy="5533251"/>
          </a:xfrm>
          <a:prstGeom prst="rect">
            <a:avLst/>
          </a:prstGeom>
          <a:solidFill>
            <a:srgbClr val="4D4D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100" name="Google Shape;100;p2"/>
          <p:cNvSpPr txBox="1">
            <a:spLocks noGrp="1"/>
          </p:cNvSpPr>
          <p:nvPr>
            <p:ph type="ctrTitle"/>
          </p:nvPr>
        </p:nvSpPr>
        <p:spPr>
          <a:xfrm>
            <a:off x="260902" y="1155"/>
            <a:ext cx="7054298" cy="13235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Open Sans SemiBold"/>
              <a:buNone/>
            </a:pPr>
            <a:r>
              <a:rPr lang="en-US" dirty="0">
                <a:solidFill>
                  <a:schemeClr val="bg1"/>
                </a:solidFill>
              </a:rPr>
              <a:t>2023 Projects (cont’d)</a:t>
            </a:r>
            <a:endParaRPr dirty="0">
              <a:solidFill>
                <a:schemeClr val="bg1"/>
              </a:solidFill>
            </a:endParaRPr>
          </a:p>
        </p:txBody>
      </p:sp>
      <p:sp>
        <p:nvSpPr>
          <p:cNvPr id="101" name="Google Shape;101;p2"/>
          <p:cNvSpPr txBox="1">
            <a:spLocks noGrp="1"/>
          </p:cNvSpPr>
          <p:nvPr>
            <p:ph type="subTitle" idx="1"/>
          </p:nvPr>
        </p:nvSpPr>
        <p:spPr>
          <a:xfrm>
            <a:off x="260903" y="1426124"/>
            <a:ext cx="8732372" cy="3966008"/>
          </a:xfrm>
          <a:prstGeom prst="rect">
            <a:avLst/>
          </a:prstGeom>
          <a:noFill/>
          <a:ln>
            <a:noFill/>
          </a:ln>
        </p:spPr>
        <p:txBody>
          <a:bodyPr spcFirstLastPara="1" wrap="square" lIns="91425" tIns="45700" rIns="91425" bIns="45700" anchor="t" anchorCtr="0">
            <a:normAutofit fontScale="92500" lnSpcReduction="20000"/>
          </a:bodyPr>
          <a:lstStyle/>
          <a:p>
            <a:pPr marL="428625" lvl="0" indent="-428625" algn="l" rtl="0">
              <a:lnSpc>
                <a:spcPct val="90000"/>
              </a:lnSpc>
              <a:spcBef>
                <a:spcPts val="0"/>
              </a:spcBef>
              <a:spcAft>
                <a:spcPts val="0"/>
              </a:spcAft>
              <a:buClr>
                <a:schemeClr val="lt1"/>
              </a:buClr>
              <a:buSzPts val="2700"/>
              <a:buFont typeface="Courier New"/>
              <a:buChar char="o"/>
            </a:pPr>
            <a:endParaRPr lang="en-US" sz="2100" dirty="0">
              <a:solidFill>
                <a:schemeClr val="bg1"/>
              </a:solidFill>
            </a:endParaRPr>
          </a:p>
          <a:p>
            <a:pPr marL="0" lvl="0" indent="0" algn="l" rtl="0">
              <a:lnSpc>
                <a:spcPct val="90000"/>
              </a:lnSpc>
              <a:spcBef>
                <a:spcPts val="0"/>
              </a:spcBef>
              <a:spcAft>
                <a:spcPts val="0"/>
              </a:spcAft>
              <a:buClr>
                <a:schemeClr val="lt1"/>
              </a:buClr>
              <a:buSzPts val="2700"/>
            </a:pPr>
            <a:endParaRPr lang="en-US" sz="36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r>
              <a:rPr lang="en-US" sz="3600" dirty="0">
                <a:solidFill>
                  <a:schemeClr val="bg1"/>
                </a:solidFill>
              </a:rPr>
              <a:t>Pursue additional grants and donations.</a:t>
            </a:r>
          </a:p>
          <a:p>
            <a:pPr marL="428625" lvl="0" indent="-428625" algn="l" rtl="0">
              <a:lnSpc>
                <a:spcPct val="90000"/>
              </a:lnSpc>
              <a:spcBef>
                <a:spcPts val="0"/>
              </a:spcBef>
              <a:spcAft>
                <a:spcPts val="0"/>
              </a:spcAft>
              <a:buClr>
                <a:schemeClr val="lt1"/>
              </a:buClr>
              <a:buSzPts val="2700"/>
              <a:buFont typeface="Courier New"/>
              <a:buChar char="o"/>
            </a:pPr>
            <a:endParaRPr lang="en-US" sz="36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r>
              <a:rPr lang="en-US" sz="3600" dirty="0">
                <a:solidFill>
                  <a:schemeClr val="bg1"/>
                </a:solidFill>
              </a:rPr>
              <a:t>Establish a Comstock Center DDA social media presence.</a:t>
            </a:r>
          </a:p>
          <a:p>
            <a:pPr marL="428625" lvl="0" indent="-428625" algn="l" rtl="0">
              <a:lnSpc>
                <a:spcPct val="90000"/>
              </a:lnSpc>
              <a:spcBef>
                <a:spcPts val="0"/>
              </a:spcBef>
              <a:spcAft>
                <a:spcPts val="0"/>
              </a:spcAft>
              <a:buClr>
                <a:schemeClr val="lt1"/>
              </a:buClr>
              <a:buSzPts val="2700"/>
              <a:buFont typeface="Courier New"/>
              <a:buChar char="o"/>
            </a:pPr>
            <a:endParaRPr lang="en-US" sz="3600" dirty="0">
              <a:solidFill>
                <a:schemeClr val="bg1"/>
              </a:solidFill>
            </a:endParaRPr>
          </a:p>
          <a:p>
            <a:pPr marL="428625" indent="-428625" algn="l">
              <a:spcBef>
                <a:spcPts val="0"/>
              </a:spcBef>
              <a:buClr>
                <a:schemeClr val="lt1"/>
              </a:buClr>
              <a:buSzPts val="2700"/>
              <a:buFont typeface="Courier New"/>
              <a:buChar char="o"/>
            </a:pPr>
            <a:r>
              <a:rPr lang="en-US" sz="3600" dirty="0">
                <a:solidFill>
                  <a:schemeClr val="bg1"/>
                </a:solidFill>
              </a:rPr>
              <a:t>Place and maintain planters &amp; maintain the gateways.</a:t>
            </a:r>
          </a:p>
          <a:p>
            <a:pPr marL="428625" lvl="0" indent="-428625" algn="l" rtl="0">
              <a:lnSpc>
                <a:spcPct val="90000"/>
              </a:lnSpc>
              <a:spcBef>
                <a:spcPts val="0"/>
              </a:spcBef>
              <a:spcAft>
                <a:spcPts val="0"/>
              </a:spcAft>
              <a:buClr>
                <a:schemeClr val="lt1"/>
              </a:buClr>
              <a:buSzPts val="2700"/>
              <a:buFont typeface="Courier New"/>
              <a:buChar char="o"/>
            </a:pPr>
            <a:endParaRPr lang="en-US" sz="36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r>
              <a:rPr lang="en-US" sz="3600" dirty="0">
                <a:solidFill>
                  <a:schemeClr val="bg1"/>
                </a:solidFill>
              </a:rPr>
              <a:t>Seasonally swap the banners.</a:t>
            </a:r>
          </a:p>
          <a:p>
            <a:pPr marL="428625" indent="-428625" algn="l">
              <a:spcBef>
                <a:spcPts val="0"/>
              </a:spcBef>
              <a:buClr>
                <a:schemeClr val="lt1"/>
              </a:buClr>
              <a:buSzPts val="2700"/>
              <a:buFont typeface="Courier New"/>
              <a:buChar char="o"/>
            </a:pPr>
            <a:endParaRPr lang="en-US" sz="36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endParaRPr lang="en-US" sz="36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endParaRPr lang="en-US" sz="2400" dirty="0">
              <a:solidFill>
                <a:schemeClr val="bg1"/>
              </a:solidFill>
            </a:endParaRPr>
          </a:p>
        </p:txBody>
      </p:sp>
      <p:pic>
        <p:nvPicPr>
          <p:cNvPr id="7" name="Picture 6" descr="Logo, company name&#10;&#10;Description automatically generated">
            <a:extLst>
              <a:ext uri="{FF2B5EF4-FFF2-40B4-BE49-F238E27FC236}">
                <a16:creationId xmlns:a16="http://schemas.microsoft.com/office/drawing/2014/main" id="{BCEEB355-61A2-47FD-9507-A1B65EC455F3}"/>
              </a:ext>
            </a:extLst>
          </p:cNvPr>
          <p:cNvPicPr>
            <a:picLocks noChangeAspect="1"/>
          </p:cNvPicPr>
          <p:nvPr/>
        </p:nvPicPr>
        <p:blipFill>
          <a:blip r:embed="rId3"/>
          <a:stretch>
            <a:fillRect/>
          </a:stretch>
        </p:blipFill>
        <p:spPr>
          <a:xfrm>
            <a:off x="6259397" y="5178746"/>
            <a:ext cx="2884603" cy="1678098"/>
          </a:xfrm>
          <a:prstGeom prst="rect">
            <a:avLst/>
          </a:prstGeom>
        </p:spPr>
      </p:pic>
    </p:spTree>
    <p:extLst>
      <p:ext uri="{BB962C8B-B14F-4D97-AF65-F5344CB8AC3E}">
        <p14:creationId xmlns:p14="http://schemas.microsoft.com/office/powerpoint/2010/main" val="3185460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1156"/>
            <a:ext cx="9144000" cy="1323593"/>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dirty="0">
              <a:solidFill>
                <a:schemeClr val="lt1"/>
              </a:solidFill>
              <a:highlight>
                <a:srgbClr val="FF0000"/>
              </a:highlight>
              <a:latin typeface="Calibri"/>
              <a:ea typeface="Calibri"/>
              <a:cs typeface="Calibri"/>
              <a:sym typeface="Calibri"/>
            </a:endParaRPr>
          </a:p>
        </p:txBody>
      </p:sp>
      <p:sp>
        <p:nvSpPr>
          <p:cNvPr id="100" name="Google Shape;100;p2"/>
          <p:cNvSpPr txBox="1">
            <a:spLocks noGrp="1"/>
          </p:cNvSpPr>
          <p:nvPr>
            <p:ph type="ctrTitle"/>
          </p:nvPr>
        </p:nvSpPr>
        <p:spPr>
          <a:xfrm>
            <a:off x="260902" y="1155"/>
            <a:ext cx="8651986" cy="13235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Open Sans SemiBold"/>
              <a:buNone/>
            </a:pPr>
            <a:r>
              <a:rPr lang="en-US" dirty="0">
                <a:solidFill>
                  <a:schemeClr val="bg1"/>
                </a:solidFill>
              </a:rPr>
              <a:t>Grants</a:t>
            </a:r>
            <a:endParaRPr dirty="0">
              <a:solidFill>
                <a:schemeClr val="bg1"/>
              </a:solidFill>
            </a:endParaRPr>
          </a:p>
        </p:txBody>
      </p:sp>
      <p:pic>
        <p:nvPicPr>
          <p:cNvPr id="13" name="Picture 12" descr="Logo, company name&#10;&#10;Description automatically generated">
            <a:extLst>
              <a:ext uri="{FF2B5EF4-FFF2-40B4-BE49-F238E27FC236}">
                <a16:creationId xmlns:a16="http://schemas.microsoft.com/office/drawing/2014/main" id="{701A1BE3-89A7-4091-9F1D-4D8C5BC5F6AC}"/>
              </a:ext>
            </a:extLst>
          </p:cNvPr>
          <p:cNvPicPr>
            <a:picLocks noChangeAspect="1"/>
          </p:cNvPicPr>
          <p:nvPr/>
        </p:nvPicPr>
        <p:blipFill>
          <a:blip r:embed="rId3"/>
          <a:stretch>
            <a:fillRect/>
          </a:stretch>
        </p:blipFill>
        <p:spPr>
          <a:xfrm>
            <a:off x="5786423" y="4903596"/>
            <a:ext cx="3357578" cy="1953248"/>
          </a:xfrm>
          <a:prstGeom prst="rect">
            <a:avLst/>
          </a:prstGeom>
        </p:spPr>
      </p:pic>
      <p:sp>
        <p:nvSpPr>
          <p:cNvPr id="9" name="Google Shape;99;p2">
            <a:extLst>
              <a:ext uri="{FF2B5EF4-FFF2-40B4-BE49-F238E27FC236}">
                <a16:creationId xmlns:a16="http://schemas.microsoft.com/office/drawing/2014/main" id="{C4E4B7D6-3534-4457-A160-C4B51CAC5BD1}"/>
              </a:ext>
            </a:extLst>
          </p:cNvPr>
          <p:cNvSpPr/>
          <p:nvPr/>
        </p:nvSpPr>
        <p:spPr>
          <a:xfrm>
            <a:off x="0" y="1323593"/>
            <a:ext cx="9144000" cy="5533251"/>
          </a:xfrm>
          <a:prstGeom prst="rect">
            <a:avLst/>
          </a:prstGeom>
          <a:solidFill>
            <a:srgbClr val="4D4D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dirty="0">
              <a:solidFill>
                <a:schemeClr val="lt1"/>
              </a:solidFill>
              <a:highlight>
                <a:srgbClr val="FF0000"/>
              </a:highlight>
              <a:latin typeface="Calibri"/>
              <a:ea typeface="Calibri"/>
              <a:cs typeface="Calibri"/>
              <a:sym typeface="Calibri"/>
            </a:endParaRPr>
          </a:p>
        </p:txBody>
      </p:sp>
      <p:sp>
        <p:nvSpPr>
          <p:cNvPr id="11" name="Google Shape;101;p2">
            <a:extLst>
              <a:ext uri="{FF2B5EF4-FFF2-40B4-BE49-F238E27FC236}">
                <a16:creationId xmlns:a16="http://schemas.microsoft.com/office/drawing/2014/main" id="{0BFDE3BA-17F2-4A29-9AF4-BF1233DE6AE8}"/>
              </a:ext>
            </a:extLst>
          </p:cNvPr>
          <p:cNvSpPr txBox="1">
            <a:spLocks noGrp="1"/>
          </p:cNvSpPr>
          <p:nvPr>
            <p:ph type="subTitle" idx="1"/>
          </p:nvPr>
        </p:nvSpPr>
        <p:spPr>
          <a:xfrm>
            <a:off x="141402" y="1520391"/>
            <a:ext cx="8651986" cy="4132264"/>
          </a:xfrm>
          <a:prstGeom prst="rect">
            <a:avLst/>
          </a:prstGeom>
          <a:noFill/>
          <a:ln>
            <a:noFill/>
          </a:ln>
        </p:spPr>
        <p:txBody>
          <a:bodyPr spcFirstLastPara="1" wrap="square" lIns="91425" tIns="45700" rIns="91425" bIns="45700" anchor="t" anchorCtr="0">
            <a:normAutofit fontScale="85000" lnSpcReduction="10000"/>
          </a:bodyPr>
          <a:lstStyle/>
          <a:p>
            <a:pPr marL="428625" lvl="0" indent="-428625" algn="l" rtl="0">
              <a:lnSpc>
                <a:spcPct val="90000"/>
              </a:lnSpc>
              <a:spcBef>
                <a:spcPts val="0"/>
              </a:spcBef>
              <a:spcAft>
                <a:spcPts val="0"/>
              </a:spcAft>
              <a:buClr>
                <a:schemeClr val="lt1"/>
              </a:buClr>
              <a:buSzPts val="2700"/>
              <a:buFont typeface="Courier New"/>
              <a:buChar char="o"/>
            </a:pPr>
            <a:r>
              <a:rPr lang="en-US" sz="3900" dirty="0">
                <a:solidFill>
                  <a:schemeClr val="bg1"/>
                </a:solidFill>
              </a:rPr>
              <a:t>$21,000 grant from the MEDC for the creation of an economic development marketing &amp; branding strategy with the Township.</a:t>
            </a:r>
          </a:p>
          <a:p>
            <a:pPr marL="428625" lvl="0" indent="-428625" algn="l" rtl="0">
              <a:lnSpc>
                <a:spcPct val="90000"/>
              </a:lnSpc>
              <a:spcBef>
                <a:spcPts val="0"/>
              </a:spcBef>
              <a:spcAft>
                <a:spcPts val="0"/>
              </a:spcAft>
              <a:buClr>
                <a:schemeClr val="lt1"/>
              </a:buClr>
              <a:buSzPts val="2700"/>
              <a:buFont typeface="Courier New"/>
              <a:buChar char="o"/>
            </a:pPr>
            <a:endParaRPr lang="en-US" sz="17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r>
              <a:rPr lang="en-US" sz="3900" dirty="0">
                <a:solidFill>
                  <a:schemeClr val="bg1"/>
                </a:solidFill>
              </a:rPr>
              <a:t>For </a:t>
            </a:r>
            <a:r>
              <a:rPr lang="en-US" sz="3900" i="1" dirty="0">
                <a:solidFill>
                  <a:srgbClr val="00B0F0"/>
                </a:solidFill>
              </a:rPr>
              <a:t>Beautify Comstock Center</a:t>
            </a:r>
            <a:r>
              <a:rPr lang="en-US" sz="3900" dirty="0">
                <a:solidFill>
                  <a:srgbClr val="00B0F0"/>
                </a:solidFill>
              </a:rPr>
              <a:t> </a:t>
            </a:r>
            <a:r>
              <a:rPr lang="en-US" sz="3900" dirty="0">
                <a:solidFill>
                  <a:schemeClr val="bg1"/>
                </a:solidFill>
              </a:rPr>
              <a:t>initiative:</a:t>
            </a:r>
          </a:p>
          <a:p>
            <a:pPr marL="428625" lvl="0" indent="-428625" algn="l" rtl="0">
              <a:lnSpc>
                <a:spcPct val="90000"/>
              </a:lnSpc>
              <a:spcBef>
                <a:spcPts val="0"/>
              </a:spcBef>
              <a:spcAft>
                <a:spcPts val="0"/>
              </a:spcAft>
              <a:buClr>
                <a:schemeClr val="lt1"/>
              </a:buClr>
              <a:buSzPts val="2700"/>
              <a:buFont typeface="Courier New"/>
              <a:buChar char="o"/>
            </a:pPr>
            <a:endParaRPr lang="en-US" sz="900" dirty="0">
              <a:solidFill>
                <a:schemeClr val="bg1"/>
              </a:solidFill>
            </a:endParaRPr>
          </a:p>
          <a:p>
            <a:pPr marL="885825" lvl="1" indent="-428625" algn="l">
              <a:spcBef>
                <a:spcPts val="0"/>
              </a:spcBef>
              <a:buClr>
                <a:schemeClr val="lt1"/>
              </a:buClr>
              <a:buSzPts val="2700"/>
              <a:buFont typeface="Courier New"/>
              <a:buChar char="o"/>
            </a:pPr>
            <a:r>
              <a:rPr lang="en-US" sz="3600" dirty="0">
                <a:solidFill>
                  <a:schemeClr val="bg1"/>
                </a:solidFill>
              </a:rPr>
              <a:t>$10,000 from Irving S. Gilmore Foundation</a:t>
            </a:r>
          </a:p>
          <a:p>
            <a:pPr marL="885825" lvl="1" indent="-428625" algn="l">
              <a:spcBef>
                <a:spcPts val="0"/>
              </a:spcBef>
              <a:buClr>
                <a:schemeClr val="lt1"/>
              </a:buClr>
              <a:buSzPts val="2700"/>
              <a:buFont typeface="Courier New"/>
              <a:buChar char="o"/>
            </a:pPr>
            <a:endParaRPr lang="en-US" sz="900" dirty="0">
              <a:solidFill>
                <a:schemeClr val="bg1"/>
              </a:solidFill>
            </a:endParaRPr>
          </a:p>
          <a:p>
            <a:pPr marL="885825" lvl="1" indent="-428625" algn="l">
              <a:spcBef>
                <a:spcPts val="0"/>
              </a:spcBef>
              <a:buClr>
                <a:schemeClr val="lt1"/>
              </a:buClr>
              <a:buSzPts val="2700"/>
              <a:buFont typeface="Courier New"/>
              <a:buChar char="o"/>
            </a:pPr>
            <a:r>
              <a:rPr lang="en-US" sz="3600" dirty="0">
                <a:solidFill>
                  <a:schemeClr val="bg1"/>
                </a:solidFill>
              </a:rPr>
              <a:t>$10,000 from Consumers Energy Foundation</a:t>
            </a:r>
          </a:p>
          <a:p>
            <a:pPr marL="885825" lvl="1" indent="-428625" algn="l">
              <a:spcBef>
                <a:spcPts val="0"/>
              </a:spcBef>
              <a:buClr>
                <a:schemeClr val="lt1"/>
              </a:buClr>
              <a:buSzPts val="2700"/>
              <a:buFont typeface="Courier New"/>
              <a:buChar char="o"/>
            </a:pPr>
            <a:endParaRPr lang="en-US" sz="900" dirty="0">
              <a:solidFill>
                <a:schemeClr val="bg1"/>
              </a:solidFill>
            </a:endParaRPr>
          </a:p>
          <a:p>
            <a:pPr marL="885825" lvl="1" indent="-428625" algn="l">
              <a:spcBef>
                <a:spcPts val="0"/>
              </a:spcBef>
              <a:buClr>
                <a:schemeClr val="lt1"/>
              </a:buClr>
              <a:buSzPts val="2700"/>
              <a:buFont typeface="Courier New"/>
              <a:buChar char="o"/>
            </a:pPr>
            <a:r>
              <a:rPr lang="en-US" sz="3600" dirty="0">
                <a:solidFill>
                  <a:schemeClr val="bg1"/>
                </a:solidFill>
              </a:rPr>
              <a:t>$5,000 from Harold &amp; Grace Upjohn Foundation</a:t>
            </a:r>
          </a:p>
          <a:p>
            <a:pPr marL="428625" lvl="0" indent="-428625" algn="l" rtl="0">
              <a:lnSpc>
                <a:spcPct val="90000"/>
              </a:lnSpc>
              <a:spcBef>
                <a:spcPts val="0"/>
              </a:spcBef>
              <a:spcAft>
                <a:spcPts val="0"/>
              </a:spcAft>
              <a:buClr>
                <a:schemeClr val="lt1"/>
              </a:buClr>
              <a:buSzPts val="2700"/>
              <a:buFont typeface="Courier New"/>
              <a:buChar char="o"/>
            </a:pPr>
            <a:endParaRPr lang="en-US" sz="40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endParaRPr lang="en-US" sz="4000" b="1" i="1" dirty="0">
              <a:solidFill>
                <a:schemeClr val="accent4">
                  <a:lumMod val="60000"/>
                  <a:lumOff val="40000"/>
                </a:schemeClr>
              </a:solidFill>
            </a:endParaRPr>
          </a:p>
        </p:txBody>
      </p:sp>
      <p:pic>
        <p:nvPicPr>
          <p:cNvPr id="8" name="Picture 7" descr="Logo, company name&#10;&#10;Description automatically generated">
            <a:extLst>
              <a:ext uri="{FF2B5EF4-FFF2-40B4-BE49-F238E27FC236}">
                <a16:creationId xmlns:a16="http://schemas.microsoft.com/office/drawing/2014/main" id="{DBBAD36C-F249-4BE4-8930-C5E7BB8E4657}"/>
              </a:ext>
            </a:extLst>
          </p:cNvPr>
          <p:cNvPicPr>
            <a:picLocks noChangeAspect="1"/>
          </p:cNvPicPr>
          <p:nvPr/>
        </p:nvPicPr>
        <p:blipFill>
          <a:blip r:embed="rId3"/>
          <a:stretch>
            <a:fillRect/>
          </a:stretch>
        </p:blipFill>
        <p:spPr>
          <a:xfrm>
            <a:off x="6259397" y="5178746"/>
            <a:ext cx="2884603" cy="1678098"/>
          </a:xfrm>
          <a:prstGeom prst="rect">
            <a:avLst/>
          </a:prstGeom>
        </p:spPr>
      </p:pic>
    </p:spTree>
    <p:extLst>
      <p:ext uri="{BB962C8B-B14F-4D97-AF65-F5344CB8AC3E}">
        <p14:creationId xmlns:p14="http://schemas.microsoft.com/office/powerpoint/2010/main" val="3585653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1156"/>
            <a:ext cx="9144000" cy="1323593"/>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100" name="Google Shape;100;p2"/>
          <p:cNvSpPr txBox="1">
            <a:spLocks noGrp="1"/>
          </p:cNvSpPr>
          <p:nvPr>
            <p:ph type="ctrTitle"/>
          </p:nvPr>
        </p:nvSpPr>
        <p:spPr>
          <a:xfrm>
            <a:off x="260902" y="1155"/>
            <a:ext cx="8651986" cy="13235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Open Sans SemiBold"/>
              <a:buNone/>
            </a:pPr>
            <a:r>
              <a:rPr lang="en-US" dirty="0">
                <a:solidFill>
                  <a:schemeClr val="bg1"/>
                </a:solidFill>
              </a:rPr>
              <a:t>Donations</a:t>
            </a:r>
            <a:endParaRPr dirty="0">
              <a:solidFill>
                <a:schemeClr val="bg1"/>
              </a:solidFill>
            </a:endParaRPr>
          </a:p>
        </p:txBody>
      </p:sp>
      <p:pic>
        <p:nvPicPr>
          <p:cNvPr id="13" name="Picture 12" descr="Logo, company name&#10;&#10;Description automatically generated">
            <a:extLst>
              <a:ext uri="{FF2B5EF4-FFF2-40B4-BE49-F238E27FC236}">
                <a16:creationId xmlns:a16="http://schemas.microsoft.com/office/drawing/2014/main" id="{701A1BE3-89A7-4091-9F1D-4D8C5BC5F6AC}"/>
              </a:ext>
            </a:extLst>
          </p:cNvPr>
          <p:cNvPicPr>
            <a:picLocks noChangeAspect="1"/>
          </p:cNvPicPr>
          <p:nvPr/>
        </p:nvPicPr>
        <p:blipFill>
          <a:blip r:embed="rId3"/>
          <a:stretch>
            <a:fillRect/>
          </a:stretch>
        </p:blipFill>
        <p:spPr>
          <a:xfrm>
            <a:off x="5786423" y="4903596"/>
            <a:ext cx="3357578" cy="1953248"/>
          </a:xfrm>
          <a:prstGeom prst="rect">
            <a:avLst/>
          </a:prstGeom>
        </p:spPr>
      </p:pic>
      <p:sp>
        <p:nvSpPr>
          <p:cNvPr id="9" name="Google Shape;99;p2">
            <a:extLst>
              <a:ext uri="{FF2B5EF4-FFF2-40B4-BE49-F238E27FC236}">
                <a16:creationId xmlns:a16="http://schemas.microsoft.com/office/drawing/2014/main" id="{C4E4B7D6-3534-4457-A160-C4B51CAC5BD1}"/>
              </a:ext>
            </a:extLst>
          </p:cNvPr>
          <p:cNvSpPr/>
          <p:nvPr/>
        </p:nvSpPr>
        <p:spPr>
          <a:xfrm>
            <a:off x="0" y="1323593"/>
            <a:ext cx="9144000" cy="5533251"/>
          </a:xfrm>
          <a:prstGeom prst="rect">
            <a:avLst/>
          </a:prstGeom>
          <a:solidFill>
            <a:srgbClr val="4D4D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11" name="Google Shape;101;p2">
            <a:extLst>
              <a:ext uri="{FF2B5EF4-FFF2-40B4-BE49-F238E27FC236}">
                <a16:creationId xmlns:a16="http://schemas.microsoft.com/office/drawing/2014/main" id="{0BFDE3BA-17F2-4A29-9AF4-BF1233DE6AE8}"/>
              </a:ext>
            </a:extLst>
          </p:cNvPr>
          <p:cNvSpPr txBox="1">
            <a:spLocks noGrp="1"/>
          </p:cNvSpPr>
          <p:nvPr>
            <p:ph type="subTitle" idx="1"/>
          </p:nvPr>
        </p:nvSpPr>
        <p:spPr>
          <a:xfrm>
            <a:off x="452485" y="1497362"/>
            <a:ext cx="7918517" cy="3406234"/>
          </a:xfrm>
          <a:prstGeom prst="rect">
            <a:avLst/>
          </a:prstGeom>
          <a:noFill/>
          <a:ln>
            <a:noFill/>
          </a:ln>
        </p:spPr>
        <p:txBody>
          <a:bodyPr spcFirstLastPara="1" wrap="square" lIns="91425" tIns="45700" rIns="91425" bIns="45700" anchor="t" anchorCtr="0">
            <a:normAutofit fontScale="77500" lnSpcReduction="20000"/>
          </a:bodyPr>
          <a:lstStyle/>
          <a:p>
            <a:pPr marL="428625" lvl="0" indent="-428625" algn="l" rtl="0">
              <a:lnSpc>
                <a:spcPct val="90000"/>
              </a:lnSpc>
              <a:spcBef>
                <a:spcPts val="0"/>
              </a:spcBef>
              <a:spcAft>
                <a:spcPts val="0"/>
              </a:spcAft>
              <a:buClr>
                <a:schemeClr val="lt1"/>
              </a:buClr>
              <a:buSzPts val="2700"/>
              <a:buFont typeface="Courier New"/>
              <a:buChar char="o"/>
            </a:pPr>
            <a:r>
              <a:rPr lang="en-US" sz="4000" dirty="0">
                <a:solidFill>
                  <a:schemeClr val="bg1"/>
                </a:solidFill>
              </a:rPr>
              <a:t>$29,000 planter donation from Landscape Forms for the </a:t>
            </a:r>
            <a:r>
              <a:rPr lang="en-US" sz="4000" i="1" dirty="0">
                <a:solidFill>
                  <a:srgbClr val="00B0F0"/>
                </a:solidFill>
              </a:rPr>
              <a:t>Beautify Comstock Center</a:t>
            </a:r>
            <a:r>
              <a:rPr lang="en-US" sz="4000" dirty="0">
                <a:solidFill>
                  <a:schemeClr val="bg1"/>
                </a:solidFill>
              </a:rPr>
              <a:t> initiative.</a:t>
            </a:r>
          </a:p>
          <a:p>
            <a:pPr marL="428625" lvl="0" indent="-428625" algn="l" rtl="0">
              <a:lnSpc>
                <a:spcPct val="90000"/>
              </a:lnSpc>
              <a:spcBef>
                <a:spcPts val="0"/>
              </a:spcBef>
              <a:spcAft>
                <a:spcPts val="0"/>
              </a:spcAft>
              <a:buClr>
                <a:schemeClr val="lt1"/>
              </a:buClr>
              <a:buSzPts val="2700"/>
              <a:buFont typeface="Courier New"/>
              <a:buChar char="o"/>
            </a:pPr>
            <a:endParaRPr lang="en-US" sz="4000" dirty="0">
              <a:solidFill>
                <a:schemeClr val="bg1"/>
              </a:solidFill>
            </a:endParaRPr>
          </a:p>
          <a:p>
            <a:pPr marL="428625" indent="-428625" algn="l">
              <a:spcBef>
                <a:spcPts val="0"/>
              </a:spcBef>
              <a:buClr>
                <a:schemeClr val="lt1"/>
              </a:buClr>
              <a:buSzPts val="2700"/>
              <a:buFont typeface="Courier New"/>
              <a:buChar char="o"/>
            </a:pPr>
            <a:r>
              <a:rPr lang="en-US" sz="4000" dirty="0">
                <a:solidFill>
                  <a:schemeClr val="bg1"/>
                </a:solidFill>
              </a:rPr>
              <a:t>Soil donation from Michigan Grower Products for the planters placed around Comstock Center. </a:t>
            </a:r>
          </a:p>
          <a:p>
            <a:pPr marL="428625" indent="-428625" algn="l">
              <a:spcBef>
                <a:spcPts val="0"/>
              </a:spcBef>
              <a:buClr>
                <a:schemeClr val="lt1"/>
              </a:buClr>
              <a:buSzPts val="2700"/>
              <a:buFont typeface="Courier New"/>
              <a:buChar char="o"/>
            </a:pPr>
            <a:endParaRPr lang="en-US" sz="4000" dirty="0">
              <a:solidFill>
                <a:schemeClr val="bg1"/>
              </a:solidFill>
            </a:endParaRPr>
          </a:p>
          <a:p>
            <a:pPr marL="428625" indent="-428625" algn="l">
              <a:spcBef>
                <a:spcPts val="0"/>
              </a:spcBef>
              <a:buClr>
                <a:schemeClr val="lt1"/>
              </a:buClr>
              <a:buSzPts val="2700"/>
              <a:buFont typeface="Courier New"/>
              <a:buChar char="o"/>
            </a:pPr>
            <a:r>
              <a:rPr lang="en-US" sz="4000" dirty="0">
                <a:solidFill>
                  <a:schemeClr val="bg1"/>
                </a:solidFill>
              </a:rPr>
              <a:t>Weekend maintenance of gateway plantings by CD Lawn &amp; Maintenance. </a:t>
            </a:r>
          </a:p>
          <a:p>
            <a:pPr marL="428625" indent="-428625" algn="l">
              <a:spcBef>
                <a:spcPts val="0"/>
              </a:spcBef>
              <a:buClr>
                <a:schemeClr val="lt1"/>
              </a:buClr>
              <a:buSzPts val="2700"/>
              <a:buFont typeface="Courier New"/>
              <a:buChar char="o"/>
            </a:pPr>
            <a:endParaRPr lang="en-US" sz="40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endParaRPr lang="en-US" sz="40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endParaRPr lang="en-US" sz="4000" b="1" i="1" dirty="0">
              <a:solidFill>
                <a:schemeClr val="accent4">
                  <a:lumMod val="60000"/>
                  <a:lumOff val="40000"/>
                </a:schemeClr>
              </a:solidFill>
            </a:endParaRPr>
          </a:p>
        </p:txBody>
      </p:sp>
      <p:pic>
        <p:nvPicPr>
          <p:cNvPr id="8" name="Picture 7" descr="Logo, company name&#10;&#10;Description automatically generated">
            <a:extLst>
              <a:ext uri="{FF2B5EF4-FFF2-40B4-BE49-F238E27FC236}">
                <a16:creationId xmlns:a16="http://schemas.microsoft.com/office/drawing/2014/main" id="{876106D4-1480-46B4-BA56-B4A4CF82B2C2}"/>
              </a:ext>
            </a:extLst>
          </p:cNvPr>
          <p:cNvPicPr>
            <a:picLocks noChangeAspect="1"/>
          </p:cNvPicPr>
          <p:nvPr/>
        </p:nvPicPr>
        <p:blipFill>
          <a:blip r:embed="rId3"/>
          <a:stretch>
            <a:fillRect/>
          </a:stretch>
        </p:blipFill>
        <p:spPr>
          <a:xfrm>
            <a:off x="6259397" y="5178746"/>
            <a:ext cx="2884603" cy="1678098"/>
          </a:xfrm>
          <a:prstGeom prst="rect">
            <a:avLst/>
          </a:prstGeom>
        </p:spPr>
      </p:pic>
    </p:spTree>
    <p:extLst>
      <p:ext uri="{BB962C8B-B14F-4D97-AF65-F5344CB8AC3E}">
        <p14:creationId xmlns:p14="http://schemas.microsoft.com/office/powerpoint/2010/main" val="4187594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1156"/>
            <a:ext cx="9144000" cy="1323593"/>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99" name="Google Shape;99;p2"/>
          <p:cNvSpPr/>
          <p:nvPr/>
        </p:nvSpPr>
        <p:spPr>
          <a:xfrm>
            <a:off x="0" y="1324749"/>
            <a:ext cx="9144000" cy="5533251"/>
          </a:xfrm>
          <a:prstGeom prst="rect">
            <a:avLst/>
          </a:prstGeom>
          <a:solidFill>
            <a:srgbClr val="4D4D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100" name="Google Shape;100;p2"/>
          <p:cNvSpPr txBox="1">
            <a:spLocks noGrp="1"/>
          </p:cNvSpPr>
          <p:nvPr>
            <p:ph type="ctrTitle"/>
          </p:nvPr>
        </p:nvSpPr>
        <p:spPr>
          <a:xfrm>
            <a:off x="260902" y="1155"/>
            <a:ext cx="7054298" cy="13235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Open Sans SemiBold"/>
              <a:buNone/>
            </a:pPr>
            <a:r>
              <a:rPr lang="en-US" dirty="0">
                <a:solidFill>
                  <a:schemeClr val="bg1"/>
                </a:solidFill>
              </a:rPr>
              <a:t>PA 57 of 2018</a:t>
            </a:r>
            <a:endParaRPr dirty="0">
              <a:solidFill>
                <a:schemeClr val="bg1"/>
              </a:solidFill>
            </a:endParaRPr>
          </a:p>
        </p:txBody>
      </p:sp>
      <p:sp>
        <p:nvSpPr>
          <p:cNvPr id="101" name="Google Shape;101;p2"/>
          <p:cNvSpPr txBox="1">
            <a:spLocks noGrp="1"/>
          </p:cNvSpPr>
          <p:nvPr>
            <p:ph type="subTitle" idx="1"/>
          </p:nvPr>
        </p:nvSpPr>
        <p:spPr>
          <a:xfrm>
            <a:off x="260901" y="1426123"/>
            <a:ext cx="7885571" cy="347631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lt1"/>
              </a:buClr>
              <a:buSzPts val="2700"/>
            </a:pPr>
            <a:r>
              <a:rPr lang="en-US" sz="3200" dirty="0">
                <a:solidFill>
                  <a:schemeClr val="bg1"/>
                </a:solidFill>
              </a:rPr>
              <a:t>Informational Meetings</a:t>
            </a:r>
          </a:p>
          <a:p>
            <a:pPr marL="0" lvl="0" indent="0" algn="l" rtl="0">
              <a:lnSpc>
                <a:spcPct val="90000"/>
              </a:lnSpc>
              <a:spcBef>
                <a:spcPts val="0"/>
              </a:spcBef>
              <a:spcAft>
                <a:spcPts val="0"/>
              </a:spcAft>
              <a:buClr>
                <a:schemeClr val="lt1"/>
              </a:buClr>
              <a:buSzPts val="2700"/>
            </a:pPr>
            <a:endParaRPr lang="en-US" sz="3200" dirty="0">
              <a:solidFill>
                <a:schemeClr val="bg1"/>
              </a:solidFill>
            </a:endParaRPr>
          </a:p>
          <a:p>
            <a:pPr marL="0" lvl="0" indent="0" algn="l" rtl="0">
              <a:lnSpc>
                <a:spcPct val="90000"/>
              </a:lnSpc>
              <a:spcBef>
                <a:spcPts val="0"/>
              </a:spcBef>
              <a:spcAft>
                <a:spcPts val="0"/>
              </a:spcAft>
              <a:buClr>
                <a:schemeClr val="lt1"/>
              </a:buClr>
              <a:buSzPts val="2700"/>
            </a:pPr>
            <a:r>
              <a:rPr lang="en-US" sz="3200" dirty="0">
                <a:solidFill>
                  <a:schemeClr val="bg1"/>
                </a:solidFill>
              </a:rPr>
              <a:t>Downtown Development Authorities are required to hold informational meetings annually for the purpose of informing the public of the goals and direction of the authority, including projects to be undertaken in the coming year.</a:t>
            </a:r>
          </a:p>
          <a:p>
            <a:pPr marL="0" lvl="0" indent="0" algn="l" rtl="0">
              <a:lnSpc>
                <a:spcPct val="90000"/>
              </a:lnSpc>
              <a:spcBef>
                <a:spcPts val="0"/>
              </a:spcBef>
              <a:spcAft>
                <a:spcPts val="0"/>
              </a:spcAft>
              <a:buClr>
                <a:schemeClr val="lt1"/>
              </a:buClr>
              <a:buSzPts val="2700"/>
            </a:pPr>
            <a:endParaRPr lang="en-US" dirty="0">
              <a:solidFill>
                <a:schemeClr val="bg1"/>
              </a:solidFill>
            </a:endParaRPr>
          </a:p>
        </p:txBody>
      </p:sp>
      <p:pic>
        <p:nvPicPr>
          <p:cNvPr id="12" name="Picture 11" descr="Logo, company name&#10;&#10;Description automatically generated">
            <a:extLst>
              <a:ext uri="{FF2B5EF4-FFF2-40B4-BE49-F238E27FC236}">
                <a16:creationId xmlns:a16="http://schemas.microsoft.com/office/drawing/2014/main" id="{FE0E6623-D962-46FB-8CBB-C83C08FD3644}"/>
              </a:ext>
            </a:extLst>
          </p:cNvPr>
          <p:cNvPicPr>
            <a:picLocks noChangeAspect="1"/>
          </p:cNvPicPr>
          <p:nvPr/>
        </p:nvPicPr>
        <p:blipFill>
          <a:blip r:embed="rId3"/>
          <a:stretch>
            <a:fillRect/>
          </a:stretch>
        </p:blipFill>
        <p:spPr>
          <a:xfrm>
            <a:off x="6259397" y="5178746"/>
            <a:ext cx="2884603" cy="167809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1156"/>
            <a:ext cx="9144000" cy="1323593"/>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99" name="Google Shape;99;p2"/>
          <p:cNvSpPr/>
          <p:nvPr/>
        </p:nvSpPr>
        <p:spPr>
          <a:xfrm>
            <a:off x="0" y="1323593"/>
            <a:ext cx="9144000" cy="5533251"/>
          </a:xfrm>
          <a:prstGeom prst="rect">
            <a:avLst/>
          </a:prstGeom>
          <a:solidFill>
            <a:srgbClr val="4D4D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100" name="Google Shape;100;p2"/>
          <p:cNvSpPr txBox="1">
            <a:spLocks noGrp="1"/>
          </p:cNvSpPr>
          <p:nvPr>
            <p:ph type="ctrTitle"/>
          </p:nvPr>
        </p:nvSpPr>
        <p:spPr>
          <a:xfrm>
            <a:off x="260902" y="1155"/>
            <a:ext cx="8651986" cy="13235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Open Sans SemiBold"/>
              <a:buNone/>
            </a:pPr>
            <a:r>
              <a:rPr lang="en-US" dirty="0">
                <a:solidFill>
                  <a:schemeClr val="bg1"/>
                </a:solidFill>
              </a:rPr>
              <a:t>Awards</a:t>
            </a:r>
            <a:endParaRPr dirty="0">
              <a:solidFill>
                <a:schemeClr val="bg1"/>
              </a:solidFill>
            </a:endParaRPr>
          </a:p>
        </p:txBody>
      </p:sp>
      <p:sp>
        <p:nvSpPr>
          <p:cNvPr id="101" name="Google Shape;101;p2"/>
          <p:cNvSpPr txBox="1">
            <a:spLocks noGrp="1"/>
          </p:cNvSpPr>
          <p:nvPr>
            <p:ph type="subTitle" idx="1"/>
          </p:nvPr>
        </p:nvSpPr>
        <p:spPr>
          <a:xfrm>
            <a:off x="260902" y="1426124"/>
            <a:ext cx="8179713" cy="2804231"/>
          </a:xfrm>
          <a:prstGeom prst="rect">
            <a:avLst/>
          </a:prstGeom>
          <a:noFill/>
          <a:ln>
            <a:noFill/>
          </a:ln>
        </p:spPr>
        <p:txBody>
          <a:bodyPr spcFirstLastPara="1" wrap="square" lIns="91425" tIns="45700" rIns="91425" bIns="45700" anchor="t" anchorCtr="0">
            <a:normAutofit/>
          </a:bodyPr>
          <a:lstStyle/>
          <a:p>
            <a:pPr marL="428625" lvl="0" indent="-428625" algn="just" rtl="0">
              <a:lnSpc>
                <a:spcPct val="90000"/>
              </a:lnSpc>
              <a:spcBef>
                <a:spcPts val="0"/>
              </a:spcBef>
              <a:spcAft>
                <a:spcPts val="0"/>
              </a:spcAft>
              <a:buClr>
                <a:schemeClr val="lt1"/>
              </a:buClr>
              <a:buSzPts val="2700"/>
              <a:buFont typeface="Courier New"/>
              <a:buChar char="o"/>
            </a:pPr>
            <a:endParaRPr lang="en-US" sz="3300" dirty="0">
              <a:solidFill>
                <a:schemeClr val="bg1"/>
              </a:solidFill>
            </a:endParaRPr>
          </a:p>
          <a:p>
            <a:pPr marL="428625" lvl="0" indent="-428625" algn="just" rtl="0">
              <a:lnSpc>
                <a:spcPct val="90000"/>
              </a:lnSpc>
              <a:spcBef>
                <a:spcPts val="0"/>
              </a:spcBef>
              <a:spcAft>
                <a:spcPts val="0"/>
              </a:spcAft>
              <a:buClr>
                <a:schemeClr val="lt1"/>
              </a:buClr>
              <a:buSzPts val="2700"/>
              <a:buFont typeface="Courier New"/>
              <a:buChar char="o"/>
            </a:pPr>
            <a:r>
              <a:rPr lang="en-US" sz="3300" dirty="0">
                <a:solidFill>
                  <a:schemeClr val="bg1"/>
                </a:solidFill>
              </a:rPr>
              <a:t>Received the 2021 Planning Excellence Award from the Michigan Association of Planning for the </a:t>
            </a:r>
            <a:r>
              <a:rPr lang="en-US" sz="3300" b="1" i="1" dirty="0">
                <a:solidFill>
                  <a:schemeClr val="accent1">
                    <a:lumMod val="60000"/>
                    <a:lumOff val="40000"/>
                  </a:schemeClr>
                </a:solidFill>
              </a:rPr>
              <a:t>Comstock Center Place Plan for Prosperity and Redevelopment. </a:t>
            </a:r>
          </a:p>
        </p:txBody>
      </p:sp>
      <p:pic>
        <p:nvPicPr>
          <p:cNvPr id="7" name="Picture 6" descr="Logo, company name&#10;&#10;Description automatically generated">
            <a:extLst>
              <a:ext uri="{FF2B5EF4-FFF2-40B4-BE49-F238E27FC236}">
                <a16:creationId xmlns:a16="http://schemas.microsoft.com/office/drawing/2014/main" id="{51871D34-F20F-4B2F-93C7-639D51503B1B}"/>
              </a:ext>
            </a:extLst>
          </p:cNvPr>
          <p:cNvPicPr>
            <a:picLocks noChangeAspect="1"/>
          </p:cNvPicPr>
          <p:nvPr/>
        </p:nvPicPr>
        <p:blipFill>
          <a:blip r:embed="rId3"/>
          <a:stretch>
            <a:fillRect/>
          </a:stretch>
        </p:blipFill>
        <p:spPr>
          <a:xfrm>
            <a:off x="6259397" y="5178746"/>
            <a:ext cx="2884603" cy="1678098"/>
          </a:xfrm>
          <a:prstGeom prst="rect">
            <a:avLst/>
          </a:prstGeom>
        </p:spPr>
      </p:pic>
    </p:spTree>
    <p:extLst>
      <p:ext uri="{BB962C8B-B14F-4D97-AF65-F5344CB8AC3E}">
        <p14:creationId xmlns:p14="http://schemas.microsoft.com/office/powerpoint/2010/main" val="958518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1156"/>
            <a:ext cx="9144000" cy="1323593"/>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99" name="Google Shape;99;p2"/>
          <p:cNvSpPr/>
          <p:nvPr/>
        </p:nvSpPr>
        <p:spPr>
          <a:xfrm>
            <a:off x="0" y="1323593"/>
            <a:ext cx="9144000" cy="5533251"/>
          </a:xfrm>
          <a:prstGeom prst="rect">
            <a:avLst/>
          </a:prstGeom>
          <a:solidFill>
            <a:srgbClr val="4D4D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100" name="Google Shape;100;p2"/>
          <p:cNvSpPr txBox="1">
            <a:spLocks noGrp="1"/>
          </p:cNvSpPr>
          <p:nvPr>
            <p:ph type="ctrTitle"/>
          </p:nvPr>
        </p:nvSpPr>
        <p:spPr>
          <a:xfrm>
            <a:off x="260902" y="1155"/>
            <a:ext cx="8651986" cy="13235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Open Sans SemiBold"/>
              <a:buNone/>
            </a:pPr>
            <a:r>
              <a:rPr lang="en-US" dirty="0">
                <a:solidFill>
                  <a:schemeClr val="bg1"/>
                </a:solidFill>
              </a:rPr>
              <a:t>Learn More about DDAs</a:t>
            </a:r>
            <a:endParaRPr dirty="0">
              <a:solidFill>
                <a:schemeClr val="bg1"/>
              </a:solidFill>
            </a:endParaRPr>
          </a:p>
        </p:txBody>
      </p:sp>
      <p:sp>
        <p:nvSpPr>
          <p:cNvPr id="101" name="Google Shape;101;p2"/>
          <p:cNvSpPr txBox="1">
            <a:spLocks noGrp="1"/>
          </p:cNvSpPr>
          <p:nvPr>
            <p:ph type="subTitle" idx="1"/>
          </p:nvPr>
        </p:nvSpPr>
        <p:spPr>
          <a:xfrm>
            <a:off x="260902" y="1426124"/>
            <a:ext cx="8179713" cy="4198821"/>
          </a:xfrm>
          <a:prstGeom prst="rect">
            <a:avLst/>
          </a:prstGeom>
          <a:noFill/>
          <a:ln>
            <a:noFill/>
          </a:ln>
        </p:spPr>
        <p:txBody>
          <a:bodyPr spcFirstLastPara="1" wrap="square" lIns="91425" tIns="45700" rIns="91425" bIns="45700" anchor="t" anchorCtr="0">
            <a:normAutofit/>
          </a:bodyPr>
          <a:lstStyle/>
          <a:p>
            <a:pPr marL="428625" lvl="0" indent="-428625" algn="just" rtl="0">
              <a:lnSpc>
                <a:spcPct val="90000"/>
              </a:lnSpc>
              <a:spcBef>
                <a:spcPts val="0"/>
              </a:spcBef>
              <a:spcAft>
                <a:spcPts val="0"/>
              </a:spcAft>
              <a:buClr>
                <a:schemeClr val="lt1"/>
              </a:buClr>
              <a:buSzPts val="2700"/>
              <a:buFont typeface="Courier New"/>
              <a:buChar char="o"/>
            </a:pPr>
            <a:endParaRPr lang="en-US" sz="3300" dirty="0">
              <a:solidFill>
                <a:schemeClr val="bg1"/>
              </a:solidFill>
            </a:endParaRPr>
          </a:p>
          <a:p>
            <a:pPr marL="428625" lvl="0" indent="-428625" algn="just" rtl="0">
              <a:lnSpc>
                <a:spcPct val="90000"/>
              </a:lnSpc>
              <a:spcBef>
                <a:spcPts val="0"/>
              </a:spcBef>
              <a:spcAft>
                <a:spcPts val="0"/>
              </a:spcAft>
              <a:buClr>
                <a:schemeClr val="lt1"/>
              </a:buClr>
              <a:buSzPts val="2700"/>
              <a:buFont typeface="Courier New"/>
              <a:buChar char="o"/>
            </a:pPr>
            <a:r>
              <a:rPr lang="en-US" sz="3300" dirty="0">
                <a:solidFill>
                  <a:schemeClr val="bg1"/>
                </a:solidFill>
              </a:rPr>
              <a:t>The Michigan Downtown Association offers a series of webinars about DDAs.   </a:t>
            </a:r>
          </a:p>
          <a:p>
            <a:pPr marL="428625" lvl="0" indent="-428625" algn="just" rtl="0">
              <a:lnSpc>
                <a:spcPct val="90000"/>
              </a:lnSpc>
              <a:spcBef>
                <a:spcPts val="0"/>
              </a:spcBef>
              <a:spcAft>
                <a:spcPts val="0"/>
              </a:spcAft>
              <a:buClr>
                <a:schemeClr val="lt1"/>
              </a:buClr>
              <a:buSzPts val="2700"/>
              <a:buFont typeface="Courier New"/>
              <a:buChar char="o"/>
            </a:pPr>
            <a:r>
              <a:rPr lang="en-US" sz="3300" dirty="0">
                <a:solidFill>
                  <a:schemeClr val="bg1"/>
                </a:solidFill>
              </a:rPr>
              <a:t>Informative for elected and appointed officials!</a:t>
            </a:r>
          </a:p>
          <a:p>
            <a:pPr marL="428625" lvl="0" indent="-428625" algn="just" rtl="0">
              <a:lnSpc>
                <a:spcPct val="90000"/>
              </a:lnSpc>
              <a:spcBef>
                <a:spcPts val="0"/>
              </a:spcBef>
              <a:spcAft>
                <a:spcPts val="0"/>
              </a:spcAft>
              <a:buClr>
                <a:schemeClr val="lt1"/>
              </a:buClr>
              <a:buSzPts val="2700"/>
              <a:buFont typeface="Courier New"/>
              <a:buChar char="o"/>
            </a:pPr>
            <a:r>
              <a:rPr lang="en-US" sz="3300" dirty="0">
                <a:solidFill>
                  <a:schemeClr val="bg1"/>
                </a:solidFill>
              </a:rPr>
              <a:t>Contact Steve Deisler for the link to watch the webinars. </a:t>
            </a:r>
          </a:p>
        </p:txBody>
      </p:sp>
      <p:pic>
        <p:nvPicPr>
          <p:cNvPr id="7" name="Picture 6" descr="Logo, company name&#10;&#10;Description automatically generated">
            <a:extLst>
              <a:ext uri="{FF2B5EF4-FFF2-40B4-BE49-F238E27FC236}">
                <a16:creationId xmlns:a16="http://schemas.microsoft.com/office/drawing/2014/main" id="{51871D34-F20F-4B2F-93C7-639D51503B1B}"/>
              </a:ext>
            </a:extLst>
          </p:cNvPr>
          <p:cNvPicPr>
            <a:picLocks noChangeAspect="1"/>
          </p:cNvPicPr>
          <p:nvPr/>
        </p:nvPicPr>
        <p:blipFill>
          <a:blip r:embed="rId3"/>
          <a:stretch>
            <a:fillRect/>
          </a:stretch>
        </p:blipFill>
        <p:spPr>
          <a:xfrm>
            <a:off x="6259397" y="5178746"/>
            <a:ext cx="2884603" cy="1678098"/>
          </a:xfrm>
          <a:prstGeom prst="rect">
            <a:avLst/>
          </a:prstGeom>
        </p:spPr>
      </p:pic>
      <p:pic>
        <p:nvPicPr>
          <p:cNvPr id="3" name="Picture 2">
            <a:extLst>
              <a:ext uri="{FF2B5EF4-FFF2-40B4-BE49-F238E27FC236}">
                <a16:creationId xmlns:a16="http://schemas.microsoft.com/office/drawing/2014/main" id="{6C389DE2-A7C2-7FE8-47AE-F34F155B5D27}"/>
              </a:ext>
            </a:extLst>
          </p:cNvPr>
          <p:cNvPicPr>
            <a:picLocks noChangeAspect="1"/>
          </p:cNvPicPr>
          <p:nvPr/>
        </p:nvPicPr>
        <p:blipFill>
          <a:blip r:embed="rId4"/>
          <a:stretch>
            <a:fillRect/>
          </a:stretch>
        </p:blipFill>
        <p:spPr>
          <a:xfrm>
            <a:off x="984101" y="5199528"/>
            <a:ext cx="3801005" cy="1438476"/>
          </a:xfrm>
          <a:prstGeom prst="rect">
            <a:avLst/>
          </a:prstGeom>
        </p:spPr>
      </p:pic>
    </p:spTree>
    <p:extLst>
      <p:ext uri="{BB962C8B-B14F-4D97-AF65-F5344CB8AC3E}">
        <p14:creationId xmlns:p14="http://schemas.microsoft.com/office/powerpoint/2010/main" val="3294334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1156"/>
            <a:ext cx="9144000" cy="1528454"/>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99" name="Google Shape;99;p2"/>
          <p:cNvSpPr/>
          <p:nvPr/>
        </p:nvSpPr>
        <p:spPr>
          <a:xfrm>
            <a:off x="0" y="1324749"/>
            <a:ext cx="9144000" cy="5533251"/>
          </a:xfrm>
          <a:prstGeom prst="rect">
            <a:avLst/>
          </a:prstGeom>
          <a:solidFill>
            <a:srgbClr val="4D4D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dirty="0">
              <a:solidFill>
                <a:schemeClr val="lt1"/>
              </a:solidFill>
              <a:highlight>
                <a:srgbClr val="FF0000"/>
              </a:highlight>
              <a:latin typeface="Calibri"/>
              <a:ea typeface="Calibri"/>
              <a:cs typeface="Calibri"/>
              <a:sym typeface="Calibri"/>
            </a:endParaRPr>
          </a:p>
        </p:txBody>
      </p:sp>
      <p:sp>
        <p:nvSpPr>
          <p:cNvPr id="100" name="Google Shape;100;p2"/>
          <p:cNvSpPr txBox="1">
            <a:spLocks noGrp="1"/>
          </p:cNvSpPr>
          <p:nvPr>
            <p:ph type="ctrTitle"/>
          </p:nvPr>
        </p:nvSpPr>
        <p:spPr>
          <a:xfrm>
            <a:off x="260902" y="1155"/>
            <a:ext cx="7054298" cy="132359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Open Sans SemiBold"/>
              <a:buNone/>
            </a:pPr>
            <a:r>
              <a:rPr lang="en-US" sz="4800" dirty="0">
                <a:solidFill>
                  <a:schemeClr val="bg1"/>
                </a:solidFill>
              </a:rPr>
              <a:t>Meetings &amp;  </a:t>
            </a:r>
            <a:br>
              <a:rPr lang="en-US" sz="4800" dirty="0">
                <a:solidFill>
                  <a:schemeClr val="bg1"/>
                </a:solidFill>
              </a:rPr>
            </a:br>
            <a:r>
              <a:rPr lang="en-US" sz="4800" dirty="0">
                <a:solidFill>
                  <a:schemeClr val="bg1"/>
                </a:solidFill>
              </a:rPr>
              <a:t>Contact Information</a:t>
            </a:r>
            <a:endParaRPr sz="4800" dirty="0">
              <a:solidFill>
                <a:schemeClr val="bg1"/>
              </a:solidFill>
            </a:endParaRPr>
          </a:p>
        </p:txBody>
      </p:sp>
      <p:sp>
        <p:nvSpPr>
          <p:cNvPr id="101" name="Google Shape;101;p2"/>
          <p:cNvSpPr txBox="1">
            <a:spLocks noGrp="1"/>
          </p:cNvSpPr>
          <p:nvPr>
            <p:ph type="subTitle" idx="1"/>
          </p:nvPr>
        </p:nvSpPr>
        <p:spPr>
          <a:xfrm>
            <a:off x="260902" y="1426124"/>
            <a:ext cx="8702228" cy="3547761"/>
          </a:xfrm>
          <a:prstGeom prst="rect">
            <a:avLst/>
          </a:prstGeom>
          <a:noFill/>
          <a:ln>
            <a:noFill/>
          </a:ln>
        </p:spPr>
        <p:txBody>
          <a:bodyPr spcFirstLastPara="1" wrap="square" lIns="91425" tIns="45700" rIns="91425" bIns="45700" anchor="t" anchorCtr="0">
            <a:normAutofit lnSpcReduction="10000"/>
          </a:bodyPr>
          <a:lstStyle/>
          <a:p>
            <a:pPr marL="428625" indent="-428625" algn="l">
              <a:spcBef>
                <a:spcPts val="0"/>
              </a:spcBef>
              <a:buClr>
                <a:schemeClr val="lt1"/>
              </a:buClr>
              <a:buSzPts val="2700"/>
              <a:buFont typeface="Courier New"/>
              <a:buChar char="o"/>
            </a:pPr>
            <a:r>
              <a:rPr lang="en-US" sz="2800" dirty="0">
                <a:solidFill>
                  <a:schemeClr val="bg1"/>
                </a:solidFill>
              </a:rPr>
              <a:t>The Comstock Center DDA meets on the fourth Wednesday of the month at 5:30 p.m.</a:t>
            </a:r>
          </a:p>
          <a:p>
            <a:pPr marL="428625" indent="-428625" algn="l">
              <a:spcBef>
                <a:spcPts val="0"/>
              </a:spcBef>
              <a:buClr>
                <a:schemeClr val="lt1"/>
              </a:buClr>
              <a:buSzPts val="2700"/>
              <a:buFont typeface="Courier New"/>
              <a:buChar char="o"/>
            </a:pPr>
            <a:endParaRPr lang="en-US" sz="28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r>
              <a:rPr lang="en-US" sz="2800" dirty="0">
                <a:solidFill>
                  <a:schemeClr val="bg1"/>
                </a:solidFill>
              </a:rPr>
              <a:t>Steve Deisler, Executive Director</a:t>
            </a:r>
            <a:br>
              <a:rPr lang="en-US" sz="2800" dirty="0">
                <a:solidFill>
                  <a:schemeClr val="bg1"/>
                </a:solidFill>
              </a:rPr>
            </a:br>
            <a:r>
              <a:rPr lang="en-US" sz="2800" dirty="0">
                <a:solidFill>
                  <a:schemeClr val="bg1"/>
                </a:solidFill>
              </a:rPr>
              <a:t>Comstock Center Downtown Development Authority </a:t>
            </a:r>
          </a:p>
          <a:p>
            <a:pPr marL="428625" lvl="0" indent="-428625" algn="l" rtl="0">
              <a:lnSpc>
                <a:spcPct val="90000"/>
              </a:lnSpc>
              <a:spcBef>
                <a:spcPts val="0"/>
              </a:spcBef>
              <a:spcAft>
                <a:spcPts val="0"/>
              </a:spcAft>
              <a:buClr>
                <a:schemeClr val="lt1"/>
              </a:buClr>
              <a:buSzPts val="2700"/>
              <a:buFont typeface="Courier New"/>
              <a:buChar char="o"/>
            </a:pPr>
            <a:endParaRPr lang="en-US" sz="28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r>
              <a:rPr lang="en-US" sz="2800" dirty="0">
                <a:solidFill>
                  <a:schemeClr val="bg1"/>
                </a:solidFill>
              </a:rPr>
              <a:t>Email:  sdeisler@comstockmi.gov </a:t>
            </a:r>
          </a:p>
          <a:p>
            <a:pPr marL="428625" lvl="0" indent="-428625" algn="l" rtl="0">
              <a:lnSpc>
                <a:spcPct val="90000"/>
              </a:lnSpc>
              <a:spcBef>
                <a:spcPts val="0"/>
              </a:spcBef>
              <a:spcAft>
                <a:spcPts val="0"/>
              </a:spcAft>
              <a:buClr>
                <a:schemeClr val="lt1"/>
              </a:buClr>
              <a:buSzPts val="2700"/>
              <a:buFont typeface="Courier New"/>
              <a:buChar char="o"/>
            </a:pPr>
            <a:r>
              <a:rPr lang="en-US" sz="2800" dirty="0">
                <a:solidFill>
                  <a:schemeClr val="bg1"/>
                </a:solidFill>
              </a:rPr>
              <a:t>Webpage:  </a:t>
            </a:r>
            <a:r>
              <a:rPr lang="en-US" sz="2800" dirty="0">
                <a:solidFill>
                  <a:srgbClr val="00B0F0"/>
                </a:solidFill>
                <a:hlinkClick r:id="rId3">
                  <a:extLst>
                    <a:ext uri="{A12FA001-AC4F-418D-AE19-62706E023703}">
                      <ahyp:hlinkClr xmlns:ahyp="http://schemas.microsoft.com/office/drawing/2018/hyperlinkcolor" val="tx"/>
                    </a:ext>
                  </a:extLst>
                </a:hlinkClick>
              </a:rPr>
              <a:t>www.comstockmi.gov</a:t>
            </a:r>
            <a:r>
              <a:rPr lang="en-US" sz="2800" dirty="0">
                <a:solidFill>
                  <a:srgbClr val="00B0F0"/>
                </a:solidFill>
              </a:rPr>
              <a:t> </a:t>
            </a:r>
          </a:p>
          <a:p>
            <a:pPr marL="428625" lvl="0" indent="-428625" algn="l" rtl="0">
              <a:lnSpc>
                <a:spcPct val="90000"/>
              </a:lnSpc>
              <a:spcBef>
                <a:spcPts val="0"/>
              </a:spcBef>
              <a:spcAft>
                <a:spcPts val="0"/>
              </a:spcAft>
              <a:buClr>
                <a:schemeClr val="lt1"/>
              </a:buClr>
              <a:buSzPts val="2700"/>
              <a:buFont typeface="Courier New"/>
              <a:buChar char="o"/>
            </a:pPr>
            <a:r>
              <a:rPr lang="en-US" sz="2800" dirty="0">
                <a:solidFill>
                  <a:schemeClr val="bg1"/>
                </a:solidFill>
              </a:rPr>
              <a:t>Phone:  269-381-2360</a:t>
            </a:r>
          </a:p>
          <a:p>
            <a:pPr marL="428625" lvl="0" indent="-428625" algn="l" rtl="0">
              <a:lnSpc>
                <a:spcPct val="90000"/>
              </a:lnSpc>
              <a:spcBef>
                <a:spcPts val="0"/>
              </a:spcBef>
              <a:spcAft>
                <a:spcPts val="0"/>
              </a:spcAft>
              <a:buClr>
                <a:schemeClr val="lt1"/>
              </a:buClr>
              <a:buSzPts val="2700"/>
              <a:buFont typeface="Courier New"/>
              <a:buChar char="o"/>
            </a:pPr>
            <a:endParaRPr dirty="0"/>
          </a:p>
        </p:txBody>
      </p:sp>
      <p:pic>
        <p:nvPicPr>
          <p:cNvPr id="7" name="Picture 6" descr="Logo, company name&#10;&#10;Description automatically generated">
            <a:extLst>
              <a:ext uri="{FF2B5EF4-FFF2-40B4-BE49-F238E27FC236}">
                <a16:creationId xmlns:a16="http://schemas.microsoft.com/office/drawing/2014/main" id="{FE61BADA-C719-4DA1-A3BB-C3B81C456FF7}"/>
              </a:ext>
            </a:extLst>
          </p:cNvPr>
          <p:cNvPicPr>
            <a:picLocks noChangeAspect="1"/>
          </p:cNvPicPr>
          <p:nvPr/>
        </p:nvPicPr>
        <p:blipFill>
          <a:blip r:embed="rId4"/>
          <a:stretch>
            <a:fillRect/>
          </a:stretch>
        </p:blipFill>
        <p:spPr>
          <a:xfrm>
            <a:off x="6259397" y="5178746"/>
            <a:ext cx="2884603" cy="1678098"/>
          </a:xfrm>
          <a:prstGeom prst="rect">
            <a:avLst/>
          </a:prstGeom>
        </p:spPr>
      </p:pic>
    </p:spTree>
    <p:extLst>
      <p:ext uri="{BB962C8B-B14F-4D97-AF65-F5344CB8AC3E}">
        <p14:creationId xmlns:p14="http://schemas.microsoft.com/office/powerpoint/2010/main" val="28482746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
          <p:cNvSpPr/>
          <p:nvPr/>
        </p:nvSpPr>
        <p:spPr>
          <a:xfrm>
            <a:off x="0" y="0"/>
            <a:ext cx="9144000" cy="4212367"/>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dirty="0">
              <a:solidFill>
                <a:schemeClr val="lt1"/>
              </a:solidFill>
              <a:highlight>
                <a:srgbClr val="FF0000"/>
              </a:highlight>
              <a:latin typeface="Calibri"/>
              <a:ea typeface="Calibri"/>
              <a:cs typeface="Calibri"/>
              <a:sym typeface="Calibri"/>
            </a:endParaRPr>
          </a:p>
        </p:txBody>
      </p:sp>
      <p:sp>
        <p:nvSpPr>
          <p:cNvPr id="92" name="Google Shape;92;p1"/>
          <p:cNvSpPr txBox="1">
            <a:spLocks noGrp="1"/>
          </p:cNvSpPr>
          <p:nvPr>
            <p:ph type="title"/>
          </p:nvPr>
        </p:nvSpPr>
        <p:spPr>
          <a:xfrm>
            <a:off x="0" y="552176"/>
            <a:ext cx="9144000" cy="310801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5250"/>
              <a:buFont typeface="Open Sans SemiBold"/>
              <a:buNone/>
            </a:pPr>
            <a:r>
              <a:rPr lang="en-US" sz="5250" b="1" dirty="0">
                <a:solidFill>
                  <a:schemeClr val="lt1"/>
                </a:solidFill>
                <a:latin typeface="Open Sans SemiBold"/>
                <a:ea typeface="Open Sans SemiBold"/>
                <a:cs typeface="Open Sans SemiBold"/>
                <a:sym typeface="Open Sans SemiBold"/>
              </a:rPr>
              <a:t>Thank you!</a:t>
            </a:r>
            <a:endParaRPr dirty="0"/>
          </a:p>
        </p:txBody>
      </p:sp>
      <p:pic>
        <p:nvPicPr>
          <p:cNvPr id="4" name="Picture 3" descr="Logo, company name&#10;&#10;Description automatically generated">
            <a:extLst>
              <a:ext uri="{FF2B5EF4-FFF2-40B4-BE49-F238E27FC236}">
                <a16:creationId xmlns:a16="http://schemas.microsoft.com/office/drawing/2014/main" id="{4D6FFB36-99CA-49FC-8FA3-98C89591105B}"/>
              </a:ext>
            </a:extLst>
          </p:cNvPr>
          <p:cNvPicPr>
            <a:picLocks noChangeAspect="1"/>
          </p:cNvPicPr>
          <p:nvPr/>
        </p:nvPicPr>
        <p:blipFill>
          <a:blip r:embed="rId3"/>
          <a:stretch>
            <a:fillRect/>
          </a:stretch>
        </p:blipFill>
        <p:spPr>
          <a:xfrm>
            <a:off x="4675694" y="4212366"/>
            <a:ext cx="4370026" cy="2542233"/>
          </a:xfrm>
          <a:prstGeom prst="rect">
            <a:avLst/>
          </a:prstGeom>
          <a:ln>
            <a:noFill/>
          </a:ln>
        </p:spPr>
      </p:pic>
    </p:spTree>
    <p:extLst>
      <p:ext uri="{BB962C8B-B14F-4D97-AF65-F5344CB8AC3E}">
        <p14:creationId xmlns:p14="http://schemas.microsoft.com/office/powerpoint/2010/main" val="1323877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1156"/>
            <a:ext cx="9144000" cy="940953"/>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99" name="Google Shape;99;p2"/>
          <p:cNvSpPr/>
          <p:nvPr/>
        </p:nvSpPr>
        <p:spPr>
          <a:xfrm>
            <a:off x="0" y="942109"/>
            <a:ext cx="9144000" cy="5915891"/>
          </a:xfrm>
          <a:prstGeom prst="rect">
            <a:avLst/>
          </a:prstGeom>
          <a:solidFill>
            <a:srgbClr val="4D4D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100" name="Google Shape;100;p2"/>
          <p:cNvSpPr txBox="1">
            <a:spLocks noGrp="1"/>
          </p:cNvSpPr>
          <p:nvPr>
            <p:ph type="ctrTitle"/>
          </p:nvPr>
        </p:nvSpPr>
        <p:spPr>
          <a:xfrm>
            <a:off x="260902" y="1155"/>
            <a:ext cx="7893394" cy="1323594"/>
          </a:xfrm>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Clr>
                <a:schemeClr val="lt1"/>
              </a:buClr>
              <a:buSzPts val="3600"/>
              <a:buFont typeface="Open Sans SemiBold"/>
              <a:buNone/>
            </a:pPr>
            <a:r>
              <a:rPr lang="en-US" dirty="0">
                <a:solidFill>
                  <a:schemeClr val="bg1"/>
                </a:solidFill>
              </a:rPr>
              <a:t>Map of DDA Area</a:t>
            </a:r>
            <a:endParaRPr dirty="0">
              <a:solidFill>
                <a:schemeClr val="bg1"/>
              </a:solidFill>
            </a:endParaRPr>
          </a:p>
        </p:txBody>
      </p:sp>
      <p:pic>
        <p:nvPicPr>
          <p:cNvPr id="7" name="Picture 6" descr="Logo, company name&#10;&#10;Description automatically generated">
            <a:extLst>
              <a:ext uri="{FF2B5EF4-FFF2-40B4-BE49-F238E27FC236}">
                <a16:creationId xmlns:a16="http://schemas.microsoft.com/office/drawing/2014/main" id="{052E6DAB-99C2-4FBF-8FC1-C2CE77F73887}"/>
              </a:ext>
            </a:extLst>
          </p:cNvPr>
          <p:cNvPicPr>
            <a:picLocks noChangeAspect="1"/>
          </p:cNvPicPr>
          <p:nvPr/>
        </p:nvPicPr>
        <p:blipFill>
          <a:blip r:embed="rId3"/>
          <a:stretch>
            <a:fillRect/>
          </a:stretch>
        </p:blipFill>
        <p:spPr>
          <a:xfrm>
            <a:off x="6259397" y="5178746"/>
            <a:ext cx="2884603" cy="1678098"/>
          </a:xfrm>
          <a:prstGeom prst="rect">
            <a:avLst/>
          </a:prstGeom>
        </p:spPr>
      </p:pic>
      <p:pic>
        <p:nvPicPr>
          <p:cNvPr id="3" name="Picture 2">
            <a:extLst>
              <a:ext uri="{FF2B5EF4-FFF2-40B4-BE49-F238E27FC236}">
                <a16:creationId xmlns:a16="http://schemas.microsoft.com/office/drawing/2014/main" id="{9FBDBF3D-C022-E984-42A8-8E41149226F7}"/>
              </a:ext>
            </a:extLst>
          </p:cNvPr>
          <p:cNvPicPr>
            <a:picLocks noChangeAspect="1"/>
          </p:cNvPicPr>
          <p:nvPr/>
        </p:nvPicPr>
        <p:blipFill>
          <a:blip r:embed="rId4"/>
          <a:stretch>
            <a:fillRect/>
          </a:stretch>
        </p:blipFill>
        <p:spPr>
          <a:xfrm>
            <a:off x="260902" y="1011818"/>
            <a:ext cx="5133134" cy="5741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87384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1156"/>
            <a:ext cx="9144000" cy="1323593"/>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99" name="Google Shape;99;p2"/>
          <p:cNvSpPr/>
          <p:nvPr/>
        </p:nvSpPr>
        <p:spPr>
          <a:xfrm>
            <a:off x="0" y="1324749"/>
            <a:ext cx="9144000" cy="5533251"/>
          </a:xfrm>
          <a:prstGeom prst="rect">
            <a:avLst/>
          </a:prstGeom>
          <a:solidFill>
            <a:srgbClr val="4D4D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100" name="Google Shape;100;p2"/>
          <p:cNvSpPr txBox="1">
            <a:spLocks noGrp="1"/>
          </p:cNvSpPr>
          <p:nvPr>
            <p:ph type="ctrTitle"/>
          </p:nvPr>
        </p:nvSpPr>
        <p:spPr>
          <a:xfrm>
            <a:off x="260902" y="1155"/>
            <a:ext cx="7893394" cy="1323594"/>
          </a:xfrm>
          <a:prstGeom prst="rect">
            <a:avLst/>
          </a:prstGeom>
          <a:noFill/>
          <a:ln>
            <a:noFill/>
          </a:ln>
        </p:spPr>
        <p:txBody>
          <a:bodyPr spcFirstLastPara="1" wrap="square" lIns="91425" tIns="45700" rIns="91425" bIns="45700" anchor="ctr" anchorCtr="0">
            <a:normAutofit fontScale="90000"/>
          </a:bodyPr>
          <a:lstStyle/>
          <a:p>
            <a:pPr marL="0" lvl="0" indent="0" rtl="0">
              <a:lnSpc>
                <a:spcPct val="90000"/>
              </a:lnSpc>
              <a:spcBef>
                <a:spcPts val="0"/>
              </a:spcBef>
              <a:spcAft>
                <a:spcPts val="0"/>
              </a:spcAft>
              <a:buClr>
                <a:schemeClr val="lt1"/>
              </a:buClr>
              <a:buSzPts val="3600"/>
              <a:buFont typeface="Open Sans SemiBold"/>
              <a:buNone/>
            </a:pPr>
            <a:r>
              <a:rPr lang="en-US" dirty="0">
                <a:solidFill>
                  <a:schemeClr val="bg1"/>
                </a:solidFill>
              </a:rPr>
              <a:t>Comstock Center Name </a:t>
            </a:r>
            <a:br>
              <a:rPr lang="en-US" dirty="0">
                <a:solidFill>
                  <a:schemeClr val="bg1"/>
                </a:solidFill>
              </a:rPr>
            </a:br>
            <a:r>
              <a:rPr lang="en-US" dirty="0">
                <a:solidFill>
                  <a:schemeClr val="bg1"/>
                </a:solidFill>
              </a:rPr>
              <a:t>&amp; Logo</a:t>
            </a:r>
            <a:endParaRPr dirty="0">
              <a:solidFill>
                <a:schemeClr val="bg1"/>
              </a:solidFill>
            </a:endParaRPr>
          </a:p>
        </p:txBody>
      </p:sp>
      <p:sp>
        <p:nvSpPr>
          <p:cNvPr id="101" name="Google Shape;101;p2"/>
          <p:cNvSpPr txBox="1">
            <a:spLocks noGrp="1"/>
          </p:cNvSpPr>
          <p:nvPr>
            <p:ph type="subTitle" idx="1"/>
          </p:nvPr>
        </p:nvSpPr>
        <p:spPr>
          <a:xfrm>
            <a:off x="260902" y="1426123"/>
            <a:ext cx="7751881" cy="3645497"/>
          </a:xfrm>
          <a:prstGeom prst="rect">
            <a:avLst/>
          </a:prstGeom>
          <a:noFill/>
          <a:ln>
            <a:noFill/>
          </a:ln>
        </p:spPr>
        <p:txBody>
          <a:bodyPr spcFirstLastPara="1" wrap="square" lIns="91425" tIns="45700" rIns="91425" bIns="45700" anchor="t" anchorCtr="0">
            <a:normAutofit fontScale="85000" lnSpcReduction="20000"/>
          </a:bodyPr>
          <a:lstStyle/>
          <a:p>
            <a:pPr marL="428625" lvl="0" indent="-428625" algn="l" rtl="0">
              <a:lnSpc>
                <a:spcPct val="90000"/>
              </a:lnSpc>
              <a:spcBef>
                <a:spcPts val="0"/>
              </a:spcBef>
              <a:spcAft>
                <a:spcPts val="0"/>
              </a:spcAft>
              <a:buClr>
                <a:schemeClr val="lt1"/>
              </a:buClr>
              <a:buSzPts val="2700"/>
              <a:buFont typeface="Courier New"/>
              <a:buChar char="o"/>
            </a:pPr>
            <a:r>
              <a:rPr lang="en-US" sz="3600" i="1" dirty="0">
                <a:solidFill>
                  <a:schemeClr val="bg1"/>
                </a:solidFill>
              </a:rPr>
              <a:t>Comstock Center </a:t>
            </a:r>
            <a:r>
              <a:rPr lang="en-US" sz="3600" dirty="0">
                <a:solidFill>
                  <a:schemeClr val="bg1"/>
                </a:solidFill>
              </a:rPr>
              <a:t>refers to the downtown area only. </a:t>
            </a:r>
          </a:p>
          <a:p>
            <a:pPr marL="428625" lvl="0" indent="-428625" algn="l" rtl="0">
              <a:lnSpc>
                <a:spcPct val="90000"/>
              </a:lnSpc>
              <a:spcBef>
                <a:spcPts val="0"/>
              </a:spcBef>
              <a:spcAft>
                <a:spcPts val="0"/>
              </a:spcAft>
              <a:buClr>
                <a:schemeClr val="lt1"/>
              </a:buClr>
              <a:buSzPts val="2700"/>
              <a:buFont typeface="Courier New"/>
              <a:buChar char="o"/>
            </a:pPr>
            <a:endParaRPr lang="en-US" sz="36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r>
              <a:rPr lang="en-US" sz="3600" dirty="0">
                <a:solidFill>
                  <a:schemeClr val="bg1"/>
                </a:solidFill>
              </a:rPr>
              <a:t>Since at least the 1970s, records reflect that this area was referred to as Comstock Center and there have been discussions for decades about how to revitalize it.</a:t>
            </a:r>
          </a:p>
          <a:p>
            <a:pPr marL="428625" lvl="0" indent="-428625" algn="l" rtl="0">
              <a:lnSpc>
                <a:spcPct val="90000"/>
              </a:lnSpc>
              <a:spcBef>
                <a:spcPts val="0"/>
              </a:spcBef>
              <a:spcAft>
                <a:spcPts val="0"/>
              </a:spcAft>
              <a:buClr>
                <a:schemeClr val="lt1"/>
              </a:buClr>
              <a:buSzPts val="2700"/>
              <a:buFont typeface="Courier New"/>
              <a:buChar char="o"/>
            </a:pPr>
            <a:endParaRPr lang="en-US" sz="36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r>
              <a:rPr lang="en-US" sz="3600" dirty="0">
                <a:solidFill>
                  <a:schemeClr val="bg1"/>
                </a:solidFill>
              </a:rPr>
              <a:t>The Township established the DDA in 2019 for this purpose.</a:t>
            </a:r>
            <a:endParaRPr sz="3600" dirty="0">
              <a:solidFill>
                <a:schemeClr val="bg1"/>
              </a:solidFill>
            </a:endParaRPr>
          </a:p>
        </p:txBody>
      </p:sp>
      <p:pic>
        <p:nvPicPr>
          <p:cNvPr id="7" name="Picture 6" descr="Logo, company name&#10;&#10;Description automatically generated">
            <a:extLst>
              <a:ext uri="{FF2B5EF4-FFF2-40B4-BE49-F238E27FC236}">
                <a16:creationId xmlns:a16="http://schemas.microsoft.com/office/drawing/2014/main" id="{052E6DAB-99C2-4FBF-8FC1-C2CE77F73887}"/>
              </a:ext>
            </a:extLst>
          </p:cNvPr>
          <p:cNvPicPr>
            <a:picLocks noChangeAspect="1"/>
          </p:cNvPicPr>
          <p:nvPr/>
        </p:nvPicPr>
        <p:blipFill>
          <a:blip r:embed="rId3"/>
          <a:stretch>
            <a:fillRect/>
          </a:stretch>
        </p:blipFill>
        <p:spPr>
          <a:xfrm>
            <a:off x="6259397" y="5178746"/>
            <a:ext cx="2884603" cy="1678098"/>
          </a:xfrm>
          <a:prstGeom prst="rect">
            <a:avLst/>
          </a:prstGeom>
        </p:spPr>
      </p:pic>
    </p:spTree>
    <p:extLst>
      <p:ext uri="{BB962C8B-B14F-4D97-AF65-F5344CB8AC3E}">
        <p14:creationId xmlns:p14="http://schemas.microsoft.com/office/powerpoint/2010/main" val="3079306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1156"/>
            <a:ext cx="9144000" cy="1323593"/>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99" name="Google Shape;99;p2"/>
          <p:cNvSpPr/>
          <p:nvPr/>
        </p:nvSpPr>
        <p:spPr>
          <a:xfrm>
            <a:off x="0" y="1324749"/>
            <a:ext cx="9144000" cy="5533251"/>
          </a:xfrm>
          <a:prstGeom prst="rect">
            <a:avLst/>
          </a:prstGeom>
          <a:solidFill>
            <a:srgbClr val="4D4D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100" name="Google Shape;100;p2"/>
          <p:cNvSpPr txBox="1">
            <a:spLocks noGrp="1"/>
          </p:cNvSpPr>
          <p:nvPr>
            <p:ph type="ctrTitle"/>
          </p:nvPr>
        </p:nvSpPr>
        <p:spPr>
          <a:xfrm>
            <a:off x="260902" y="1155"/>
            <a:ext cx="7893394" cy="1323594"/>
          </a:xfrm>
          <a:prstGeom prst="rect">
            <a:avLst/>
          </a:prstGeom>
          <a:noFill/>
          <a:ln>
            <a:noFill/>
          </a:ln>
        </p:spPr>
        <p:txBody>
          <a:bodyPr spcFirstLastPara="1" wrap="square" lIns="91425" tIns="45700" rIns="91425" bIns="45700" anchor="ctr" anchorCtr="0">
            <a:normAutofit fontScale="90000"/>
          </a:bodyPr>
          <a:lstStyle/>
          <a:p>
            <a:pPr marL="0" lvl="0" indent="0" rtl="0">
              <a:lnSpc>
                <a:spcPct val="90000"/>
              </a:lnSpc>
              <a:spcBef>
                <a:spcPts val="0"/>
              </a:spcBef>
              <a:spcAft>
                <a:spcPts val="0"/>
              </a:spcAft>
              <a:buClr>
                <a:schemeClr val="lt1"/>
              </a:buClr>
              <a:buSzPts val="3600"/>
              <a:buFont typeface="Open Sans SemiBold"/>
              <a:buNone/>
            </a:pPr>
            <a:r>
              <a:rPr lang="en-US" dirty="0">
                <a:solidFill>
                  <a:schemeClr val="bg1"/>
                </a:solidFill>
              </a:rPr>
              <a:t>Comstock Center Name </a:t>
            </a:r>
            <a:br>
              <a:rPr lang="en-US" dirty="0">
                <a:solidFill>
                  <a:schemeClr val="bg1"/>
                </a:solidFill>
              </a:rPr>
            </a:br>
            <a:r>
              <a:rPr lang="en-US" dirty="0">
                <a:solidFill>
                  <a:schemeClr val="bg1"/>
                </a:solidFill>
              </a:rPr>
              <a:t>&amp; Logo</a:t>
            </a:r>
            <a:endParaRPr dirty="0">
              <a:solidFill>
                <a:schemeClr val="bg1"/>
              </a:solidFill>
            </a:endParaRPr>
          </a:p>
        </p:txBody>
      </p:sp>
      <p:sp>
        <p:nvSpPr>
          <p:cNvPr id="101" name="Google Shape;101;p2"/>
          <p:cNvSpPr txBox="1">
            <a:spLocks noGrp="1"/>
          </p:cNvSpPr>
          <p:nvPr>
            <p:ph type="subTitle" idx="1"/>
          </p:nvPr>
        </p:nvSpPr>
        <p:spPr>
          <a:xfrm>
            <a:off x="260902" y="1426123"/>
            <a:ext cx="7751881" cy="3645497"/>
          </a:xfrm>
          <a:prstGeom prst="rect">
            <a:avLst/>
          </a:prstGeom>
          <a:noFill/>
          <a:ln>
            <a:noFill/>
          </a:ln>
        </p:spPr>
        <p:txBody>
          <a:bodyPr spcFirstLastPara="1" wrap="square" lIns="91425" tIns="45700" rIns="91425" bIns="45700" anchor="t" anchorCtr="0">
            <a:normAutofit/>
          </a:bodyPr>
          <a:lstStyle/>
          <a:p>
            <a:pPr marL="428625" lvl="0" indent="-428625" algn="l" rtl="0">
              <a:lnSpc>
                <a:spcPct val="90000"/>
              </a:lnSpc>
              <a:spcBef>
                <a:spcPts val="0"/>
              </a:spcBef>
              <a:spcAft>
                <a:spcPts val="0"/>
              </a:spcAft>
              <a:buClr>
                <a:schemeClr val="lt1"/>
              </a:buClr>
              <a:buSzPts val="2700"/>
              <a:buFont typeface="Courier New"/>
              <a:buChar char="o"/>
            </a:pPr>
            <a:r>
              <a:rPr lang="en-US" sz="3600" dirty="0">
                <a:solidFill>
                  <a:schemeClr val="bg1"/>
                </a:solidFill>
              </a:rPr>
              <a:t>The DDA worked with a designer to prepare the Comstock Center logo.</a:t>
            </a:r>
          </a:p>
          <a:p>
            <a:pPr marL="0" lvl="0" indent="0" algn="l" rtl="0">
              <a:lnSpc>
                <a:spcPct val="90000"/>
              </a:lnSpc>
              <a:spcBef>
                <a:spcPts val="0"/>
              </a:spcBef>
              <a:spcAft>
                <a:spcPts val="0"/>
              </a:spcAft>
              <a:buClr>
                <a:schemeClr val="lt1"/>
              </a:buClr>
              <a:buSzPts val="2700"/>
            </a:pPr>
            <a:endParaRPr lang="en-US" sz="36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r>
              <a:rPr lang="en-US" sz="3600" dirty="0">
                <a:solidFill>
                  <a:schemeClr val="bg1"/>
                </a:solidFill>
              </a:rPr>
              <a:t>The Comstock Center name and the logo are for branding and marketing purposes. </a:t>
            </a:r>
          </a:p>
        </p:txBody>
      </p:sp>
      <p:pic>
        <p:nvPicPr>
          <p:cNvPr id="7" name="Picture 6" descr="Logo, company name&#10;&#10;Description automatically generated">
            <a:extLst>
              <a:ext uri="{FF2B5EF4-FFF2-40B4-BE49-F238E27FC236}">
                <a16:creationId xmlns:a16="http://schemas.microsoft.com/office/drawing/2014/main" id="{052E6DAB-99C2-4FBF-8FC1-C2CE77F73887}"/>
              </a:ext>
            </a:extLst>
          </p:cNvPr>
          <p:cNvPicPr>
            <a:picLocks noChangeAspect="1"/>
          </p:cNvPicPr>
          <p:nvPr/>
        </p:nvPicPr>
        <p:blipFill>
          <a:blip r:embed="rId3"/>
          <a:stretch>
            <a:fillRect/>
          </a:stretch>
        </p:blipFill>
        <p:spPr>
          <a:xfrm>
            <a:off x="6259397" y="5178746"/>
            <a:ext cx="2884603" cy="1678098"/>
          </a:xfrm>
          <a:prstGeom prst="rect">
            <a:avLst/>
          </a:prstGeom>
        </p:spPr>
      </p:pic>
    </p:spTree>
    <p:extLst>
      <p:ext uri="{BB962C8B-B14F-4D97-AF65-F5344CB8AC3E}">
        <p14:creationId xmlns:p14="http://schemas.microsoft.com/office/powerpoint/2010/main" val="1826958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1156"/>
            <a:ext cx="9144000" cy="1323593"/>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99" name="Google Shape;99;p2"/>
          <p:cNvSpPr/>
          <p:nvPr/>
        </p:nvSpPr>
        <p:spPr>
          <a:xfrm>
            <a:off x="0" y="1324749"/>
            <a:ext cx="9144000" cy="5533251"/>
          </a:xfrm>
          <a:prstGeom prst="rect">
            <a:avLst/>
          </a:prstGeom>
          <a:solidFill>
            <a:srgbClr val="4D4D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100" name="Google Shape;100;p2"/>
          <p:cNvSpPr txBox="1">
            <a:spLocks noGrp="1"/>
          </p:cNvSpPr>
          <p:nvPr>
            <p:ph type="ctrTitle"/>
          </p:nvPr>
        </p:nvSpPr>
        <p:spPr>
          <a:xfrm>
            <a:off x="260902" y="1155"/>
            <a:ext cx="7893394" cy="132359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3600"/>
              <a:buFont typeface="Open Sans SemiBold"/>
              <a:buNone/>
            </a:pPr>
            <a:r>
              <a:rPr lang="en-US" dirty="0">
                <a:solidFill>
                  <a:schemeClr val="bg1"/>
                </a:solidFill>
              </a:rPr>
              <a:t>TIF and Development Plan</a:t>
            </a:r>
            <a:endParaRPr dirty="0">
              <a:solidFill>
                <a:schemeClr val="bg1"/>
              </a:solidFill>
            </a:endParaRPr>
          </a:p>
        </p:txBody>
      </p:sp>
      <p:sp>
        <p:nvSpPr>
          <p:cNvPr id="101" name="Google Shape;101;p2"/>
          <p:cNvSpPr txBox="1">
            <a:spLocks noGrp="1"/>
          </p:cNvSpPr>
          <p:nvPr>
            <p:ph type="subTitle" idx="1"/>
          </p:nvPr>
        </p:nvSpPr>
        <p:spPr>
          <a:xfrm>
            <a:off x="260902" y="1426123"/>
            <a:ext cx="8236553" cy="4107128"/>
          </a:xfrm>
          <a:prstGeom prst="rect">
            <a:avLst/>
          </a:prstGeom>
          <a:noFill/>
          <a:ln>
            <a:noFill/>
          </a:ln>
        </p:spPr>
        <p:txBody>
          <a:bodyPr spcFirstLastPara="1" wrap="square" lIns="91425" tIns="45700" rIns="91425" bIns="45700" anchor="t" anchorCtr="0">
            <a:normAutofit fontScale="92500" lnSpcReduction="20000"/>
          </a:bodyPr>
          <a:lstStyle/>
          <a:p>
            <a:pPr marL="428625" lvl="0" indent="-428625" algn="l" rtl="0">
              <a:lnSpc>
                <a:spcPct val="90000"/>
              </a:lnSpc>
              <a:spcBef>
                <a:spcPts val="0"/>
              </a:spcBef>
              <a:spcAft>
                <a:spcPts val="0"/>
              </a:spcAft>
              <a:buClr>
                <a:schemeClr val="lt1"/>
              </a:buClr>
              <a:buSzPts val="2700"/>
              <a:buFont typeface="Courier New"/>
              <a:buChar char="o"/>
            </a:pPr>
            <a:r>
              <a:rPr lang="en-US" sz="3600" dirty="0">
                <a:solidFill>
                  <a:schemeClr val="bg1"/>
                </a:solidFill>
              </a:rPr>
              <a:t>The goals and direction of the Comstock Center DDA are defined by the Tax Increment Financing (TIF)  and  Downtown Development Plan adopted by the Township Board in 2019 (available on webpage).</a:t>
            </a:r>
          </a:p>
          <a:p>
            <a:pPr marL="428625" lvl="0" indent="-428625" algn="l" rtl="0">
              <a:lnSpc>
                <a:spcPct val="90000"/>
              </a:lnSpc>
              <a:spcBef>
                <a:spcPts val="0"/>
              </a:spcBef>
              <a:spcAft>
                <a:spcPts val="0"/>
              </a:spcAft>
              <a:buClr>
                <a:schemeClr val="lt1"/>
              </a:buClr>
              <a:buSzPts val="2700"/>
              <a:buFont typeface="Courier New"/>
              <a:buChar char="o"/>
            </a:pPr>
            <a:endParaRPr lang="en-US" sz="36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r>
              <a:rPr lang="en-US" sz="3600" dirty="0">
                <a:solidFill>
                  <a:schemeClr val="bg1"/>
                </a:solidFill>
              </a:rPr>
              <a:t>GOALS: 	</a:t>
            </a:r>
          </a:p>
          <a:p>
            <a:pPr marL="885825" lvl="1" indent="-428625" algn="l">
              <a:spcBef>
                <a:spcPts val="0"/>
              </a:spcBef>
              <a:buClr>
                <a:schemeClr val="lt1"/>
              </a:buClr>
              <a:buSzPts val="2700"/>
              <a:buFont typeface="Courier New"/>
              <a:buChar char="o"/>
            </a:pPr>
            <a:r>
              <a:rPr lang="en-US" sz="3000" dirty="0">
                <a:solidFill>
                  <a:schemeClr val="bg1"/>
                </a:solidFill>
              </a:rPr>
              <a:t>Economic Development</a:t>
            </a:r>
          </a:p>
          <a:p>
            <a:pPr marL="885825" lvl="1" indent="-428625" algn="l">
              <a:spcBef>
                <a:spcPts val="0"/>
              </a:spcBef>
              <a:buClr>
                <a:schemeClr val="lt1"/>
              </a:buClr>
              <a:buSzPts val="2700"/>
              <a:buFont typeface="Courier New"/>
              <a:buChar char="o"/>
            </a:pPr>
            <a:r>
              <a:rPr lang="en-US" sz="3000" dirty="0">
                <a:solidFill>
                  <a:schemeClr val="bg1"/>
                </a:solidFill>
              </a:rPr>
              <a:t>Eliminate Blight</a:t>
            </a:r>
          </a:p>
          <a:p>
            <a:pPr marL="885825" lvl="1" indent="-428625" algn="l">
              <a:spcBef>
                <a:spcPts val="0"/>
              </a:spcBef>
              <a:buClr>
                <a:schemeClr val="lt1"/>
              </a:buClr>
              <a:buSzPts val="2700"/>
              <a:buFont typeface="Courier New"/>
              <a:buChar char="o"/>
            </a:pPr>
            <a:r>
              <a:rPr lang="en-US" sz="3000" dirty="0">
                <a:solidFill>
                  <a:schemeClr val="bg1"/>
                </a:solidFill>
              </a:rPr>
              <a:t>Historic Preservation</a:t>
            </a:r>
          </a:p>
          <a:p>
            <a:pPr marL="885825" lvl="1" indent="-428625" algn="l">
              <a:spcBef>
                <a:spcPts val="0"/>
              </a:spcBef>
              <a:buClr>
                <a:schemeClr val="lt1"/>
              </a:buClr>
              <a:buSzPts val="2700"/>
              <a:buFont typeface="Courier New"/>
              <a:buChar char="o"/>
            </a:pPr>
            <a:r>
              <a:rPr lang="en-US" sz="3000" dirty="0">
                <a:solidFill>
                  <a:schemeClr val="bg1"/>
                </a:solidFill>
              </a:rPr>
              <a:t>Promote Growth</a:t>
            </a:r>
          </a:p>
        </p:txBody>
      </p:sp>
      <p:pic>
        <p:nvPicPr>
          <p:cNvPr id="7" name="Picture 6" descr="Logo, company name&#10;&#10;Description automatically generated">
            <a:extLst>
              <a:ext uri="{FF2B5EF4-FFF2-40B4-BE49-F238E27FC236}">
                <a16:creationId xmlns:a16="http://schemas.microsoft.com/office/drawing/2014/main" id="{052E6DAB-99C2-4FBF-8FC1-C2CE77F73887}"/>
              </a:ext>
            </a:extLst>
          </p:cNvPr>
          <p:cNvPicPr>
            <a:picLocks noChangeAspect="1"/>
          </p:cNvPicPr>
          <p:nvPr/>
        </p:nvPicPr>
        <p:blipFill>
          <a:blip r:embed="rId3"/>
          <a:stretch>
            <a:fillRect/>
          </a:stretch>
        </p:blipFill>
        <p:spPr>
          <a:xfrm>
            <a:off x="6259397" y="5178746"/>
            <a:ext cx="2884603" cy="1678098"/>
          </a:xfrm>
          <a:prstGeom prst="rect">
            <a:avLst/>
          </a:prstGeom>
        </p:spPr>
      </p:pic>
    </p:spTree>
    <p:extLst>
      <p:ext uri="{BB962C8B-B14F-4D97-AF65-F5344CB8AC3E}">
        <p14:creationId xmlns:p14="http://schemas.microsoft.com/office/powerpoint/2010/main" val="1226656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1156"/>
            <a:ext cx="9144000" cy="1323593"/>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99" name="Google Shape;99;p2"/>
          <p:cNvSpPr/>
          <p:nvPr/>
        </p:nvSpPr>
        <p:spPr>
          <a:xfrm>
            <a:off x="0" y="1324749"/>
            <a:ext cx="9144000" cy="5533251"/>
          </a:xfrm>
          <a:prstGeom prst="rect">
            <a:avLst/>
          </a:prstGeom>
          <a:solidFill>
            <a:srgbClr val="4D4D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100" name="Google Shape;100;p2"/>
          <p:cNvSpPr txBox="1">
            <a:spLocks noGrp="1"/>
          </p:cNvSpPr>
          <p:nvPr>
            <p:ph type="ctrTitle"/>
          </p:nvPr>
        </p:nvSpPr>
        <p:spPr>
          <a:xfrm>
            <a:off x="260902" y="1155"/>
            <a:ext cx="7893394" cy="1323594"/>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ts val="3600"/>
              <a:buFont typeface="Open Sans SemiBold"/>
              <a:buNone/>
            </a:pPr>
            <a:r>
              <a:rPr lang="en-US" dirty="0">
                <a:solidFill>
                  <a:schemeClr val="bg1"/>
                </a:solidFill>
              </a:rPr>
              <a:t>Board of Directors - 2023</a:t>
            </a:r>
            <a:endParaRPr dirty="0">
              <a:solidFill>
                <a:schemeClr val="bg1"/>
              </a:solidFill>
            </a:endParaRPr>
          </a:p>
        </p:txBody>
      </p:sp>
      <p:sp>
        <p:nvSpPr>
          <p:cNvPr id="101" name="Google Shape;101;p2"/>
          <p:cNvSpPr txBox="1">
            <a:spLocks noGrp="1"/>
          </p:cNvSpPr>
          <p:nvPr>
            <p:ph type="subTitle" idx="1"/>
          </p:nvPr>
        </p:nvSpPr>
        <p:spPr>
          <a:xfrm>
            <a:off x="260902" y="1426124"/>
            <a:ext cx="7893394" cy="3819116"/>
          </a:xfrm>
          <a:prstGeom prst="rect">
            <a:avLst/>
          </a:prstGeom>
          <a:noFill/>
          <a:ln>
            <a:noFill/>
          </a:ln>
        </p:spPr>
        <p:txBody>
          <a:bodyPr spcFirstLastPara="1" wrap="square" lIns="91425" tIns="45700" rIns="91425" bIns="45700" anchor="t" anchorCtr="0">
            <a:noAutofit/>
          </a:bodyPr>
          <a:lstStyle/>
          <a:p>
            <a:pPr marL="571500" lvl="0" indent="-571500" algn="l" rtl="0">
              <a:lnSpc>
                <a:spcPct val="90000"/>
              </a:lnSpc>
              <a:spcBef>
                <a:spcPts val="0"/>
              </a:spcBef>
              <a:spcAft>
                <a:spcPts val="0"/>
              </a:spcAft>
              <a:buClr>
                <a:schemeClr val="lt1"/>
              </a:buClr>
              <a:buSzPts val="2700"/>
              <a:buFont typeface="Arial" panose="020B0604020202020204" pitchFamily="34" charset="0"/>
              <a:buChar char="•"/>
            </a:pPr>
            <a:r>
              <a:rPr lang="en-US" sz="3200" dirty="0">
                <a:solidFill>
                  <a:schemeClr val="bg1"/>
                </a:solidFill>
              </a:rPr>
              <a:t>Sandra </a:t>
            </a:r>
            <a:r>
              <a:rPr lang="en-US" sz="3200" dirty="0" err="1">
                <a:solidFill>
                  <a:schemeClr val="bg1"/>
                </a:solidFill>
              </a:rPr>
              <a:t>Katje</a:t>
            </a:r>
            <a:r>
              <a:rPr lang="en-US" sz="3200" dirty="0">
                <a:solidFill>
                  <a:schemeClr val="bg1"/>
                </a:solidFill>
              </a:rPr>
              <a:t>, Chair</a:t>
            </a:r>
          </a:p>
          <a:p>
            <a:pPr marL="571500" lvl="0" indent="-571500" algn="l" rtl="0">
              <a:lnSpc>
                <a:spcPct val="90000"/>
              </a:lnSpc>
              <a:spcBef>
                <a:spcPts val="0"/>
              </a:spcBef>
              <a:spcAft>
                <a:spcPts val="0"/>
              </a:spcAft>
              <a:buClr>
                <a:schemeClr val="lt1"/>
              </a:buClr>
              <a:buSzPts val="2700"/>
              <a:buFont typeface="Arial" panose="020B0604020202020204" pitchFamily="34" charset="0"/>
              <a:buChar char="•"/>
            </a:pPr>
            <a:r>
              <a:rPr lang="en-US" sz="3200" dirty="0">
                <a:solidFill>
                  <a:schemeClr val="bg1"/>
                </a:solidFill>
              </a:rPr>
              <a:t>Jon </a:t>
            </a:r>
            <a:r>
              <a:rPr lang="en-US" sz="3200" dirty="0" err="1">
                <a:solidFill>
                  <a:schemeClr val="bg1"/>
                </a:solidFill>
              </a:rPr>
              <a:t>Koets</a:t>
            </a:r>
            <a:r>
              <a:rPr lang="en-US" sz="3200" dirty="0">
                <a:solidFill>
                  <a:schemeClr val="bg1"/>
                </a:solidFill>
              </a:rPr>
              <a:t>, Vice Chair</a:t>
            </a:r>
          </a:p>
          <a:p>
            <a:pPr marL="571500" lvl="0" indent="-571500" algn="l" rtl="0">
              <a:lnSpc>
                <a:spcPct val="90000"/>
              </a:lnSpc>
              <a:spcBef>
                <a:spcPts val="0"/>
              </a:spcBef>
              <a:spcAft>
                <a:spcPts val="0"/>
              </a:spcAft>
              <a:buClr>
                <a:schemeClr val="lt1"/>
              </a:buClr>
              <a:buSzPts val="2700"/>
              <a:buFont typeface="Arial" panose="020B0604020202020204" pitchFamily="34" charset="0"/>
              <a:buChar char="•"/>
            </a:pPr>
            <a:r>
              <a:rPr lang="en-US" sz="3200" dirty="0">
                <a:solidFill>
                  <a:schemeClr val="bg1"/>
                </a:solidFill>
              </a:rPr>
              <a:t>Jeffrey Townsend Secretary/Treasurer</a:t>
            </a:r>
          </a:p>
          <a:p>
            <a:pPr marL="571500" lvl="0" indent="-571500" algn="l" rtl="0">
              <a:lnSpc>
                <a:spcPct val="90000"/>
              </a:lnSpc>
              <a:spcBef>
                <a:spcPts val="0"/>
              </a:spcBef>
              <a:spcAft>
                <a:spcPts val="0"/>
              </a:spcAft>
              <a:buClr>
                <a:schemeClr val="lt1"/>
              </a:buClr>
              <a:buSzPts val="2700"/>
              <a:buFont typeface="Arial" panose="020B0604020202020204" pitchFamily="34" charset="0"/>
              <a:buChar char="•"/>
            </a:pPr>
            <a:r>
              <a:rPr lang="en-US" sz="3200" dirty="0">
                <a:solidFill>
                  <a:schemeClr val="bg1"/>
                </a:solidFill>
              </a:rPr>
              <a:t>Randy Thompson, Township Supervisor</a:t>
            </a:r>
          </a:p>
          <a:p>
            <a:pPr marL="571500" lvl="0" indent="-571500" algn="l" rtl="0">
              <a:lnSpc>
                <a:spcPct val="90000"/>
              </a:lnSpc>
              <a:spcBef>
                <a:spcPts val="0"/>
              </a:spcBef>
              <a:spcAft>
                <a:spcPts val="0"/>
              </a:spcAft>
              <a:buClr>
                <a:schemeClr val="lt1"/>
              </a:buClr>
              <a:buSzPts val="2700"/>
              <a:buFont typeface="Arial" panose="020B0604020202020204" pitchFamily="34" charset="0"/>
              <a:buChar char="•"/>
            </a:pPr>
            <a:r>
              <a:rPr lang="en-US" sz="3200" dirty="0">
                <a:solidFill>
                  <a:schemeClr val="bg1"/>
                </a:solidFill>
              </a:rPr>
              <a:t>John </a:t>
            </a:r>
            <a:r>
              <a:rPr lang="en-US" sz="3200" dirty="0" err="1">
                <a:solidFill>
                  <a:schemeClr val="bg1"/>
                </a:solidFill>
              </a:rPr>
              <a:t>Gisler</a:t>
            </a:r>
            <a:r>
              <a:rPr lang="en-US" sz="3200" dirty="0">
                <a:solidFill>
                  <a:schemeClr val="bg1"/>
                </a:solidFill>
              </a:rPr>
              <a:t>, County Commissioner </a:t>
            </a:r>
          </a:p>
          <a:p>
            <a:pPr marL="571500" lvl="0" indent="-571500" algn="l" rtl="0">
              <a:lnSpc>
                <a:spcPct val="90000"/>
              </a:lnSpc>
              <a:spcBef>
                <a:spcPts val="0"/>
              </a:spcBef>
              <a:spcAft>
                <a:spcPts val="0"/>
              </a:spcAft>
              <a:buClr>
                <a:schemeClr val="lt1"/>
              </a:buClr>
              <a:buSzPts val="2700"/>
              <a:buFont typeface="Arial" panose="020B0604020202020204" pitchFamily="34" charset="0"/>
              <a:buChar char="•"/>
            </a:pPr>
            <a:r>
              <a:rPr lang="en-US" sz="3200" dirty="0">
                <a:solidFill>
                  <a:schemeClr val="bg1"/>
                </a:solidFill>
              </a:rPr>
              <a:t>Ryan Davis</a:t>
            </a:r>
          </a:p>
          <a:p>
            <a:pPr marL="571500" lvl="0" indent="-571500" algn="l" rtl="0">
              <a:lnSpc>
                <a:spcPct val="90000"/>
              </a:lnSpc>
              <a:spcBef>
                <a:spcPts val="0"/>
              </a:spcBef>
              <a:spcAft>
                <a:spcPts val="0"/>
              </a:spcAft>
              <a:buClr>
                <a:schemeClr val="lt1"/>
              </a:buClr>
              <a:buSzPts val="2700"/>
              <a:buFont typeface="Arial" panose="020B0604020202020204" pitchFamily="34" charset="0"/>
              <a:buChar char="•"/>
            </a:pPr>
            <a:r>
              <a:rPr lang="en-US" sz="3200" dirty="0">
                <a:solidFill>
                  <a:schemeClr val="bg1"/>
                </a:solidFill>
              </a:rPr>
              <a:t>Evan Kowalski</a:t>
            </a:r>
          </a:p>
          <a:p>
            <a:pPr marL="571500" lvl="0" indent="-571500" algn="l" rtl="0">
              <a:lnSpc>
                <a:spcPct val="90000"/>
              </a:lnSpc>
              <a:spcBef>
                <a:spcPts val="0"/>
              </a:spcBef>
              <a:spcAft>
                <a:spcPts val="0"/>
              </a:spcAft>
              <a:buClr>
                <a:schemeClr val="lt1"/>
              </a:buClr>
              <a:buSzPts val="2700"/>
              <a:buFont typeface="Arial" panose="020B0604020202020204" pitchFamily="34" charset="0"/>
              <a:buChar char="•"/>
            </a:pPr>
            <a:r>
              <a:rPr lang="en-US" sz="3200" dirty="0">
                <a:solidFill>
                  <a:schemeClr val="bg1"/>
                </a:solidFill>
              </a:rPr>
              <a:t>Matt Norman</a:t>
            </a:r>
          </a:p>
          <a:p>
            <a:pPr marL="571500" lvl="0" indent="-571500" algn="l" rtl="0">
              <a:lnSpc>
                <a:spcPct val="90000"/>
              </a:lnSpc>
              <a:spcBef>
                <a:spcPts val="0"/>
              </a:spcBef>
              <a:spcAft>
                <a:spcPts val="0"/>
              </a:spcAft>
              <a:buClr>
                <a:schemeClr val="lt1"/>
              </a:buClr>
              <a:buSzPts val="2700"/>
              <a:buFont typeface="Arial" panose="020B0604020202020204" pitchFamily="34" charset="0"/>
              <a:buChar char="•"/>
            </a:pPr>
            <a:endParaRPr lang="en-US" sz="3200" dirty="0">
              <a:solidFill>
                <a:schemeClr val="bg1"/>
              </a:solidFill>
            </a:endParaRPr>
          </a:p>
        </p:txBody>
      </p:sp>
      <p:pic>
        <p:nvPicPr>
          <p:cNvPr id="8" name="Picture 7" descr="Logo, company name&#10;&#10;Description automatically generated">
            <a:extLst>
              <a:ext uri="{FF2B5EF4-FFF2-40B4-BE49-F238E27FC236}">
                <a16:creationId xmlns:a16="http://schemas.microsoft.com/office/drawing/2014/main" id="{4243AE16-EFA0-4C43-8432-3E1BD473731B}"/>
              </a:ext>
            </a:extLst>
          </p:cNvPr>
          <p:cNvPicPr>
            <a:picLocks noChangeAspect="1"/>
          </p:cNvPicPr>
          <p:nvPr/>
        </p:nvPicPr>
        <p:blipFill>
          <a:blip r:embed="rId3"/>
          <a:stretch>
            <a:fillRect/>
          </a:stretch>
        </p:blipFill>
        <p:spPr>
          <a:xfrm>
            <a:off x="6259397" y="5178746"/>
            <a:ext cx="2884603" cy="1678098"/>
          </a:xfrm>
          <a:prstGeom prst="rect">
            <a:avLst/>
          </a:prstGeom>
        </p:spPr>
      </p:pic>
    </p:spTree>
    <p:extLst>
      <p:ext uri="{BB962C8B-B14F-4D97-AF65-F5344CB8AC3E}">
        <p14:creationId xmlns:p14="http://schemas.microsoft.com/office/powerpoint/2010/main" val="1817654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p:nvPr/>
        </p:nvSpPr>
        <p:spPr>
          <a:xfrm>
            <a:off x="0" y="1156"/>
            <a:ext cx="9144000" cy="1323593"/>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99" name="Google Shape;99;p2"/>
          <p:cNvSpPr/>
          <p:nvPr/>
        </p:nvSpPr>
        <p:spPr>
          <a:xfrm>
            <a:off x="0" y="1324749"/>
            <a:ext cx="9144000" cy="5533251"/>
          </a:xfrm>
          <a:prstGeom prst="rect">
            <a:avLst/>
          </a:prstGeom>
          <a:solidFill>
            <a:srgbClr val="4D4D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100" name="Google Shape;100;p2"/>
          <p:cNvSpPr txBox="1">
            <a:spLocks noGrp="1"/>
          </p:cNvSpPr>
          <p:nvPr>
            <p:ph type="ctrTitle"/>
          </p:nvPr>
        </p:nvSpPr>
        <p:spPr>
          <a:xfrm>
            <a:off x="260902" y="1155"/>
            <a:ext cx="7893394" cy="13235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Open Sans SemiBold"/>
              <a:buNone/>
            </a:pPr>
            <a:r>
              <a:rPr lang="en-US" dirty="0">
                <a:solidFill>
                  <a:schemeClr val="bg1"/>
                </a:solidFill>
              </a:rPr>
              <a:t>DDA Webpage </a:t>
            </a:r>
            <a:endParaRPr dirty="0">
              <a:solidFill>
                <a:schemeClr val="bg1"/>
              </a:solidFill>
            </a:endParaRPr>
          </a:p>
        </p:txBody>
      </p:sp>
      <p:sp>
        <p:nvSpPr>
          <p:cNvPr id="101" name="Google Shape;101;p2"/>
          <p:cNvSpPr txBox="1">
            <a:spLocks noGrp="1"/>
          </p:cNvSpPr>
          <p:nvPr>
            <p:ph type="subTitle" idx="1"/>
          </p:nvPr>
        </p:nvSpPr>
        <p:spPr>
          <a:xfrm>
            <a:off x="-277091" y="1426124"/>
            <a:ext cx="4239491" cy="3819116"/>
          </a:xfrm>
          <a:prstGeom prst="rect">
            <a:avLst/>
          </a:prstGeom>
          <a:noFill/>
          <a:ln>
            <a:noFill/>
          </a:ln>
        </p:spPr>
        <p:txBody>
          <a:bodyPr spcFirstLastPara="1" wrap="square" lIns="91425" tIns="45700" rIns="91425" bIns="45700" anchor="t" anchorCtr="0">
            <a:noAutofit/>
          </a:bodyPr>
          <a:lstStyle/>
          <a:p>
            <a:pPr marL="571500" lvl="0" indent="-571500" algn="l" rtl="0">
              <a:lnSpc>
                <a:spcPct val="90000"/>
              </a:lnSpc>
              <a:spcBef>
                <a:spcPts val="0"/>
              </a:spcBef>
              <a:spcAft>
                <a:spcPts val="0"/>
              </a:spcAft>
              <a:buClr>
                <a:schemeClr val="lt1"/>
              </a:buClr>
              <a:buSzPts val="2700"/>
              <a:buFont typeface="Arial" panose="020B0604020202020204" pitchFamily="34" charset="0"/>
              <a:buChar char="•"/>
            </a:pPr>
            <a:endParaRPr lang="en-US" sz="3200" dirty="0">
              <a:solidFill>
                <a:schemeClr val="bg1"/>
              </a:solidFill>
            </a:endParaRPr>
          </a:p>
          <a:p>
            <a:pPr marL="571500" lvl="0" indent="-571500" algn="l" rtl="0">
              <a:lnSpc>
                <a:spcPct val="90000"/>
              </a:lnSpc>
              <a:spcBef>
                <a:spcPts val="0"/>
              </a:spcBef>
              <a:spcAft>
                <a:spcPts val="0"/>
              </a:spcAft>
              <a:buClr>
                <a:schemeClr val="lt1"/>
              </a:buClr>
              <a:buSzPts val="2700"/>
              <a:buFont typeface="Arial" panose="020B0604020202020204" pitchFamily="34" charset="0"/>
              <a:buChar char="•"/>
            </a:pPr>
            <a:endParaRPr lang="en-US" sz="3200" dirty="0">
              <a:solidFill>
                <a:schemeClr val="bg1"/>
              </a:solidFill>
            </a:endParaRPr>
          </a:p>
          <a:p>
            <a:pPr marL="571500" lvl="0" indent="-571500" algn="l" rtl="0">
              <a:lnSpc>
                <a:spcPct val="90000"/>
              </a:lnSpc>
              <a:spcBef>
                <a:spcPts val="0"/>
              </a:spcBef>
              <a:spcAft>
                <a:spcPts val="0"/>
              </a:spcAft>
              <a:buClr>
                <a:schemeClr val="lt1"/>
              </a:buClr>
              <a:buSzPts val="2700"/>
              <a:buFont typeface="Arial" panose="020B0604020202020204" pitchFamily="34" charset="0"/>
              <a:buChar char="•"/>
            </a:pPr>
            <a:r>
              <a:rPr lang="en-US" sz="3200" dirty="0">
                <a:solidFill>
                  <a:schemeClr val="bg1"/>
                </a:solidFill>
                <a:hlinkClick r:id="rId3">
                  <a:extLst>
                    <a:ext uri="{A12FA001-AC4F-418D-AE19-62706E023703}">
                      <ahyp:hlinkClr xmlns:ahyp="http://schemas.microsoft.com/office/drawing/2018/hyperlinkcolor" val="tx"/>
                    </a:ext>
                  </a:extLst>
                </a:hlinkClick>
              </a:rPr>
              <a:t>https://comstockmi.gov/</a:t>
            </a:r>
            <a:r>
              <a:rPr lang="en-US" sz="3200" u="sng" dirty="0">
                <a:solidFill>
                  <a:schemeClr val="bg1"/>
                </a:solidFill>
                <a:hlinkClick r:id="rId3">
                  <a:extLst>
                    <a:ext uri="{A12FA001-AC4F-418D-AE19-62706E023703}">
                      <ahyp:hlinkClr xmlns:ahyp="http://schemas.microsoft.com/office/drawing/2018/hyperlinkcolor" val="tx"/>
                    </a:ext>
                  </a:extLst>
                </a:hlinkClick>
              </a:rPr>
              <a:t>downtown-de</a:t>
            </a:r>
            <a:r>
              <a:rPr lang="en-US" sz="3200" u="sng" dirty="0">
                <a:solidFill>
                  <a:schemeClr val="bg1"/>
                </a:solidFill>
              </a:rPr>
              <a:t>velopment-authority/</a:t>
            </a:r>
            <a:endParaRPr sz="3200" u="sng" dirty="0">
              <a:solidFill>
                <a:schemeClr val="bg1"/>
              </a:solidFill>
            </a:endParaRPr>
          </a:p>
        </p:txBody>
      </p:sp>
      <p:pic>
        <p:nvPicPr>
          <p:cNvPr id="8" name="Picture 7" descr="Logo, company name&#10;&#10;Description automatically generated">
            <a:extLst>
              <a:ext uri="{FF2B5EF4-FFF2-40B4-BE49-F238E27FC236}">
                <a16:creationId xmlns:a16="http://schemas.microsoft.com/office/drawing/2014/main" id="{4243AE16-EFA0-4C43-8432-3E1BD473731B}"/>
              </a:ext>
            </a:extLst>
          </p:cNvPr>
          <p:cNvPicPr>
            <a:picLocks noChangeAspect="1"/>
          </p:cNvPicPr>
          <p:nvPr/>
        </p:nvPicPr>
        <p:blipFill>
          <a:blip r:embed="rId4"/>
          <a:stretch>
            <a:fillRect/>
          </a:stretch>
        </p:blipFill>
        <p:spPr>
          <a:xfrm>
            <a:off x="9566016" y="3567142"/>
            <a:ext cx="2884603" cy="1678098"/>
          </a:xfrm>
          <a:prstGeom prst="rect">
            <a:avLst/>
          </a:prstGeom>
        </p:spPr>
      </p:pic>
      <p:pic>
        <p:nvPicPr>
          <p:cNvPr id="3" name="Picture 2">
            <a:extLst>
              <a:ext uri="{FF2B5EF4-FFF2-40B4-BE49-F238E27FC236}">
                <a16:creationId xmlns:a16="http://schemas.microsoft.com/office/drawing/2014/main" id="{78AB17EC-97B0-3038-74F5-8B9145BE6301}"/>
              </a:ext>
            </a:extLst>
          </p:cNvPr>
          <p:cNvPicPr>
            <a:picLocks noChangeAspect="1"/>
          </p:cNvPicPr>
          <p:nvPr/>
        </p:nvPicPr>
        <p:blipFill>
          <a:blip r:embed="rId5"/>
          <a:stretch>
            <a:fillRect/>
          </a:stretch>
        </p:blipFill>
        <p:spPr>
          <a:xfrm>
            <a:off x="4207599" y="1579418"/>
            <a:ext cx="4602390" cy="5061900"/>
          </a:xfrm>
          <a:prstGeom prst="rect">
            <a:avLst/>
          </a:prstGeom>
        </p:spPr>
      </p:pic>
    </p:spTree>
    <p:extLst>
      <p:ext uri="{BB962C8B-B14F-4D97-AF65-F5344CB8AC3E}">
        <p14:creationId xmlns:p14="http://schemas.microsoft.com/office/powerpoint/2010/main" val="1835574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9" name="Google Shape;99;p2"/>
          <p:cNvSpPr/>
          <p:nvPr/>
        </p:nvSpPr>
        <p:spPr>
          <a:xfrm>
            <a:off x="0" y="1323593"/>
            <a:ext cx="9144000" cy="5533251"/>
          </a:xfrm>
          <a:prstGeom prst="rect">
            <a:avLst/>
          </a:prstGeom>
          <a:solidFill>
            <a:srgbClr val="4D4D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13" b="0" i="0" u="none" strike="noStrike" cap="none">
              <a:solidFill>
                <a:schemeClr val="lt1"/>
              </a:solidFill>
              <a:highlight>
                <a:srgbClr val="FF0000"/>
              </a:highlight>
              <a:latin typeface="Calibri"/>
              <a:ea typeface="Calibri"/>
              <a:cs typeface="Calibri"/>
              <a:sym typeface="Calibri"/>
            </a:endParaRPr>
          </a:p>
        </p:txBody>
      </p:sp>
      <p:sp>
        <p:nvSpPr>
          <p:cNvPr id="100" name="Google Shape;100;p2"/>
          <p:cNvSpPr txBox="1">
            <a:spLocks noGrp="1"/>
          </p:cNvSpPr>
          <p:nvPr>
            <p:ph type="ctrTitle"/>
          </p:nvPr>
        </p:nvSpPr>
        <p:spPr>
          <a:xfrm>
            <a:off x="0" y="1155"/>
            <a:ext cx="9144000" cy="1323594"/>
          </a:xfrm>
          <a:prstGeom prst="rect">
            <a:avLst/>
          </a:prstGeom>
          <a:solidFill>
            <a:schemeClr val="accent1">
              <a:lumMod val="75000"/>
            </a:schemeClr>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Open Sans SemiBold"/>
              <a:buNone/>
            </a:pPr>
            <a:r>
              <a:rPr lang="en-US" dirty="0">
                <a:solidFill>
                  <a:schemeClr val="bg1"/>
                </a:solidFill>
              </a:rPr>
              <a:t>  DDA Participation</a:t>
            </a:r>
            <a:endParaRPr dirty="0">
              <a:solidFill>
                <a:schemeClr val="bg1"/>
              </a:solidFill>
            </a:endParaRPr>
          </a:p>
        </p:txBody>
      </p:sp>
      <p:sp>
        <p:nvSpPr>
          <p:cNvPr id="101" name="Google Shape;101;p2"/>
          <p:cNvSpPr txBox="1">
            <a:spLocks noGrp="1"/>
          </p:cNvSpPr>
          <p:nvPr>
            <p:ph type="subTitle" idx="1"/>
          </p:nvPr>
        </p:nvSpPr>
        <p:spPr>
          <a:xfrm>
            <a:off x="210661" y="1455821"/>
            <a:ext cx="4629194" cy="4815669"/>
          </a:xfrm>
          <a:prstGeom prst="rect">
            <a:avLst/>
          </a:prstGeom>
          <a:noFill/>
          <a:ln>
            <a:noFill/>
          </a:ln>
        </p:spPr>
        <p:txBody>
          <a:bodyPr spcFirstLastPara="1" wrap="square" lIns="91425" tIns="45700" rIns="91425" bIns="45700" anchor="t" anchorCtr="0">
            <a:normAutofit fontScale="25000" lnSpcReduction="20000"/>
          </a:bodyPr>
          <a:lstStyle/>
          <a:p>
            <a:pPr marL="428625" indent="-428625" algn="l">
              <a:spcBef>
                <a:spcPts val="0"/>
              </a:spcBef>
              <a:buClr>
                <a:schemeClr val="lt1"/>
              </a:buClr>
              <a:buSzPts val="2700"/>
              <a:buFont typeface="Courier New"/>
              <a:buChar char="o"/>
            </a:pPr>
            <a:r>
              <a:rPr lang="en-US" sz="12800" dirty="0">
                <a:solidFill>
                  <a:schemeClr val="bg1"/>
                </a:solidFill>
              </a:rPr>
              <a:t>Representation on the Economic Development, Marketing &amp; Branding Strategy Steering Committee. </a:t>
            </a:r>
          </a:p>
          <a:p>
            <a:pPr marL="428625" indent="-428625" algn="l">
              <a:spcBef>
                <a:spcPts val="0"/>
              </a:spcBef>
              <a:buClr>
                <a:schemeClr val="lt1"/>
              </a:buClr>
              <a:buSzPts val="2700"/>
              <a:buFont typeface="Courier New"/>
              <a:buChar char="o"/>
            </a:pPr>
            <a:endParaRPr lang="en-US" sz="128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endParaRPr lang="en-US" sz="12800" dirty="0">
              <a:solidFill>
                <a:schemeClr val="bg1"/>
              </a:solidFill>
            </a:endParaRPr>
          </a:p>
          <a:p>
            <a:pPr marL="428625" lvl="0" indent="-428625" algn="l" rtl="0">
              <a:lnSpc>
                <a:spcPct val="90000"/>
              </a:lnSpc>
              <a:spcBef>
                <a:spcPts val="0"/>
              </a:spcBef>
              <a:spcAft>
                <a:spcPts val="0"/>
              </a:spcAft>
              <a:buClr>
                <a:schemeClr val="lt1"/>
              </a:buClr>
              <a:buSzPts val="2700"/>
              <a:buFont typeface="Courier New"/>
              <a:buChar char="o"/>
            </a:pPr>
            <a:r>
              <a:rPr lang="en-US" sz="12800" dirty="0">
                <a:solidFill>
                  <a:schemeClr val="bg1"/>
                </a:solidFill>
              </a:rPr>
              <a:t>National Night Out at Merrill Park with the Kalamazoo County Sheriff’s Department including a food truck, water and ice cream.</a:t>
            </a:r>
          </a:p>
          <a:p>
            <a:pPr marL="428625" lvl="0" indent="-428625" algn="l" rtl="0">
              <a:lnSpc>
                <a:spcPct val="90000"/>
              </a:lnSpc>
              <a:spcBef>
                <a:spcPts val="0"/>
              </a:spcBef>
              <a:spcAft>
                <a:spcPts val="0"/>
              </a:spcAft>
              <a:buClr>
                <a:schemeClr val="lt1"/>
              </a:buClr>
              <a:buSzPts val="2700"/>
              <a:buFont typeface="Courier New"/>
              <a:buChar char="o"/>
            </a:pPr>
            <a:endParaRPr sz="3600" dirty="0">
              <a:solidFill>
                <a:schemeClr val="bg1"/>
              </a:solidFill>
            </a:endParaRPr>
          </a:p>
        </p:txBody>
      </p:sp>
      <p:pic>
        <p:nvPicPr>
          <p:cNvPr id="5" name="Picture 4">
            <a:extLst>
              <a:ext uri="{FF2B5EF4-FFF2-40B4-BE49-F238E27FC236}">
                <a16:creationId xmlns:a16="http://schemas.microsoft.com/office/drawing/2014/main" id="{CE934121-6778-4E62-CD07-824247E77A8B}"/>
              </a:ext>
            </a:extLst>
          </p:cNvPr>
          <p:cNvPicPr>
            <a:picLocks noChangeAspect="1"/>
          </p:cNvPicPr>
          <p:nvPr/>
        </p:nvPicPr>
        <p:blipFill>
          <a:blip r:embed="rId3"/>
          <a:stretch>
            <a:fillRect/>
          </a:stretch>
        </p:blipFill>
        <p:spPr>
          <a:xfrm>
            <a:off x="5541818" y="4496356"/>
            <a:ext cx="3092408" cy="2087505"/>
          </a:xfrm>
          <a:prstGeom prst="rect">
            <a:avLst/>
          </a:prstGeom>
          <a:ln>
            <a:noFill/>
          </a:ln>
          <a:effectLst>
            <a:softEdge rad="112500"/>
          </a:effectLst>
        </p:spPr>
      </p:pic>
      <p:pic>
        <p:nvPicPr>
          <p:cNvPr id="7" name="Picture 6">
            <a:extLst>
              <a:ext uri="{FF2B5EF4-FFF2-40B4-BE49-F238E27FC236}">
                <a16:creationId xmlns:a16="http://schemas.microsoft.com/office/drawing/2014/main" id="{074CA4C7-9F14-1BEA-E93D-9D77CD2E8712}"/>
              </a:ext>
            </a:extLst>
          </p:cNvPr>
          <p:cNvPicPr>
            <a:picLocks noChangeAspect="1"/>
          </p:cNvPicPr>
          <p:nvPr/>
        </p:nvPicPr>
        <p:blipFill>
          <a:blip r:embed="rId4"/>
          <a:stretch>
            <a:fillRect/>
          </a:stretch>
        </p:blipFill>
        <p:spPr>
          <a:xfrm>
            <a:off x="5845743" y="1455820"/>
            <a:ext cx="2440344" cy="28274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90072378"/>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766</Words>
  <Application>Microsoft Office PowerPoint</Application>
  <PresentationFormat>On-screen Show (4:3)</PresentationFormat>
  <Paragraphs>178</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Open Sans SemiBold</vt:lpstr>
      <vt:lpstr>Courier New</vt:lpstr>
      <vt:lpstr>Calibri</vt:lpstr>
      <vt:lpstr>Arial</vt:lpstr>
      <vt:lpstr>Office Theme</vt:lpstr>
      <vt:lpstr>Informational Meeting September 28, 2022 v.2</vt:lpstr>
      <vt:lpstr>PA 57 of 2018</vt:lpstr>
      <vt:lpstr>Map of DDA Area</vt:lpstr>
      <vt:lpstr>Comstock Center Name  &amp; Logo</vt:lpstr>
      <vt:lpstr>Comstock Center Name  &amp; Logo</vt:lpstr>
      <vt:lpstr>TIF and Development Plan</vt:lpstr>
      <vt:lpstr>Board of Directors - 2023</vt:lpstr>
      <vt:lpstr>DDA Webpage </vt:lpstr>
      <vt:lpstr>  DDA Participation</vt:lpstr>
      <vt:lpstr>  DDA Participation (cont’d)</vt:lpstr>
      <vt:lpstr>2022 Projects</vt:lpstr>
      <vt:lpstr>2022 Projects (cont’d)</vt:lpstr>
      <vt:lpstr>2022 Projects  (cont’d)</vt:lpstr>
      <vt:lpstr>2023 Projects</vt:lpstr>
      <vt:lpstr>2023 Projects (cont’d)</vt:lpstr>
      <vt:lpstr>2023 Projects (cont’d)</vt:lpstr>
      <vt:lpstr>2023 Projects (cont’d)</vt:lpstr>
      <vt:lpstr>Grants</vt:lpstr>
      <vt:lpstr>Donations</vt:lpstr>
      <vt:lpstr>Awards</vt:lpstr>
      <vt:lpstr>Learn More about DDAs</vt:lpstr>
      <vt:lpstr>Meetings &amp;   Contact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DDA Informational Meeting Date</dc:title>
  <dc:creator>Kim Rivera</dc:creator>
  <cp:lastModifiedBy>Steve Deisler</cp:lastModifiedBy>
  <cp:revision>60</cp:revision>
  <cp:lastPrinted>2022-09-15T13:58:18Z</cp:lastPrinted>
  <dcterms:created xsi:type="dcterms:W3CDTF">2020-09-11T21:02:24Z</dcterms:created>
  <dcterms:modified xsi:type="dcterms:W3CDTF">2023-04-25T13:55:02Z</dcterms:modified>
</cp:coreProperties>
</file>